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7" r:id="rId3"/>
    <p:sldId id="258" r:id="rId4"/>
    <p:sldId id="259" r:id="rId5"/>
    <p:sldId id="261" r:id="rId6"/>
    <p:sldId id="262" r:id="rId7"/>
    <p:sldId id="263" r:id="rId8"/>
    <p:sldId id="264" r:id="rId9"/>
    <p:sldId id="270" r:id="rId10"/>
    <p:sldId id="271" r:id="rId11"/>
    <p:sldId id="265" r:id="rId12"/>
    <p:sldId id="268" r:id="rId13"/>
    <p:sldId id="272" r:id="rId14"/>
    <p:sldId id="267" r:id="rId15"/>
    <p:sldId id="266" r:id="rId16"/>
    <p:sldId id="269" r:id="rId1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B43DAF-ED3A-4E4A-9CFD-3E9E97415FEF}" v="728" dt="2022-10-03T17:46:29.448"/>
    <p1510:client id="{6C93CFEE-12BC-40C9-91F2-F77F7F4ECE58}" v="231" dt="2022-10-03T19:37:34.381"/>
    <p1510:client id="{EA7A824F-B875-470A-B6A6-72D84F496BC2}" v="228" dt="2022-10-04T06:26:55.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10/3/2022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15598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10/3/2022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135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10/3/2022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212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10/3/2022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69328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10/3/2022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752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10/3/2022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3295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10/3/2022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52312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10/3/2022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737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10/3/2022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507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10/3/2022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1099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10/3/2022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9225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10/3/2022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72101301"/>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790" r:id="rId8"/>
    <p:sldLayoutId id="2147483791" r:id="rId9"/>
    <p:sldLayoutId id="2147483792" r:id="rId10"/>
    <p:sldLayoutId id="2147483800"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s://www.google.com/search?sxsrf=ALiCzsYfiiZVYuftXJDMIaMZkhuzY73TuQ:1664863380434&amp;q=robert+delaunay+rhythm&amp;stick=H4sIAAAAAAAAAONgFuLUz9U3MKwwzY5X4tVP1zc0TM4uSS_Ly0rRUspOttIvyywuTcyJTywqQWJmFpdYlecXZRc_YgzgFnj5456wlPukNSevMTpyEaFJSJyLzTWvJLOkUohXipsL4YAqJg5mnkWsYkX5SalFJQopqTmJpXmJlQpFGZUlGbkT2BgBDGJp-a8AAAA&amp;sa=X&amp;cshid=1664863644833271&amp;lei=lMw7Y8r8GfGSxc8P8v2SkAI&amp;hl=tr" TargetMode="External"/><Relationship Id="rId3" Type="http://schemas.openxmlformats.org/officeDocument/2006/relationships/image" Target="../media/image2.jpeg"/><Relationship Id="rId7" Type="http://schemas.openxmlformats.org/officeDocument/2006/relationships/hyperlink" Target="https://www.google.com/search?sxsrf=ALiCzsYopfJkENI-mEXxUhIOSEYXc6S0MQ:1664824946563&amp;q=Kazimir+Malevi%C3%A7&amp;stick=H4sIAAAAAAAAAONgFuLUz9U3MCwsK8xS4gAxTVLKUrS0spOt9Msyi0sTc-ITi0r0gTi-ILUoMz8lPje_LDU3Na_ECiiWWVxS_Igxglvg5Y97wlL-k9acvMboyUWCZiFxLjbXvJLMkkohXiluLoRbqpg4GHgWsQp4J1Zl5mYWKfgm5qSWZR5ePoGNEQDcYUmStAAAAA&amp;sa=X&amp;lei=cjY7Y42CIvuOxc8PrNOEyAk"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www.kitaptansanattan.com/en-unlu-10-soyut-sanat-resmi/"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6" name="Rectangle 7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 descr="Cloudb petrol boya sanatı">
            <a:extLst>
              <a:ext uri="{FF2B5EF4-FFF2-40B4-BE49-F238E27FC236}">
                <a16:creationId xmlns:a16="http://schemas.microsoft.com/office/drawing/2014/main" id="{08D73032-FB81-7A9D-3C3E-BA0DEC1969F4}"/>
              </a:ext>
            </a:extLst>
          </p:cNvPr>
          <p:cNvPicPr>
            <a:picLocks noChangeAspect="1"/>
          </p:cNvPicPr>
          <p:nvPr/>
        </p:nvPicPr>
        <p:blipFill rotWithShape="1">
          <a:blip r:embed="rId2">
            <a:alphaModFix amt="60000"/>
          </a:blip>
          <a:srcRect t="15463" b="284"/>
          <a:stretch/>
        </p:blipFill>
        <p:spPr>
          <a:xfrm>
            <a:off x="-2" y="10"/>
            <a:ext cx="12188952" cy="6857990"/>
          </a:xfrm>
          <a:prstGeom prst="rect">
            <a:avLst/>
          </a:prstGeom>
        </p:spPr>
      </p:pic>
      <p:grpSp>
        <p:nvGrpSpPr>
          <p:cNvPr id="78" name="Group 77">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79" name="Picture 78">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0" name="Picture 79">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Başlık 1"/>
          <p:cNvSpPr>
            <a:spLocks noGrp="1"/>
          </p:cNvSpPr>
          <p:nvPr>
            <p:ph type="ctrTitle"/>
          </p:nvPr>
        </p:nvSpPr>
        <p:spPr>
          <a:xfrm>
            <a:off x="838200" y="395155"/>
            <a:ext cx="8508345" cy="3163864"/>
          </a:xfrm>
        </p:spPr>
        <p:txBody>
          <a:bodyPr>
            <a:normAutofit/>
          </a:bodyPr>
          <a:lstStyle/>
          <a:p>
            <a:pPr algn="l"/>
            <a:r>
              <a:rPr lang="tr-TR" sz="5200" dirty="0">
                <a:solidFill>
                  <a:srgbClr val="FFFFFF"/>
                </a:solidFill>
                <a:latin typeface="Georgia"/>
                <a:cs typeface="Sabon Next LT"/>
              </a:rPr>
              <a:t>SOYUT SANAT</a:t>
            </a:r>
            <a:endParaRPr lang="tr-TR" sz="5200">
              <a:solidFill>
                <a:srgbClr val="FFFFFF"/>
              </a:solidFill>
              <a:latin typeface="Georgia"/>
              <a:cs typeface="Posterama"/>
            </a:endParaRPr>
          </a:p>
        </p:txBody>
      </p:sp>
      <p:sp>
        <p:nvSpPr>
          <p:cNvPr id="3" name="Alt Başlık 2"/>
          <p:cNvSpPr>
            <a:spLocks noGrp="1"/>
          </p:cNvSpPr>
          <p:nvPr>
            <p:ph type="subTitle" idx="1"/>
          </p:nvPr>
        </p:nvSpPr>
        <p:spPr>
          <a:xfrm>
            <a:off x="838200" y="4074515"/>
            <a:ext cx="7583133" cy="1279124"/>
          </a:xfrm>
        </p:spPr>
        <p:txBody>
          <a:bodyPr vert="horz" lIns="91440" tIns="45720" rIns="91440" bIns="45720" rtlCol="0">
            <a:normAutofit/>
          </a:bodyPr>
          <a:lstStyle/>
          <a:p>
            <a:pPr algn="l"/>
            <a:endParaRPr lang="tr-TR" sz="2200">
              <a:solidFill>
                <a:srgbClr val="FFFFFF"/>
              </a:solidFill>
            </a:endParaRPr>
          </a:p>
        </p:txBody>
      </p:sp>
    </p:spTree>
    <p:extLst>
      <p:ext uri="{BB962C8B-B14F-4D97-AF65-F5344CB8AC3E}">
        <p14:creationId xmlns:p14="http://schemas.microsoft.com/office/powerpoint/2010/main" val="1674425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oğa, buz içeren bir resim&#10;&#10;Açıklama otomatik olarak oluşturuldu">
            <a:extLst>
              <a:ext uri="{FF2B5EF4-FFF2-40B4-BE49-F238E27FC236}">
                <a16:creationId xmlns:a16="http://schemas.microsoft.com/office/drawing/2014/main" id="{F533B594-50F6-AB44-C8A2-FAA81B55B1C5}"/>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A2FAF902-0F0D-C3F7-415A-5C914D5C3C61}"/>
              </a:ext>
            </a:extLst>
          </p:cNvPr>
          <p:cNvSpPr>
            <a:spLocks noGrp="1"/>
          </p:cNvSpPr>
          <p:nvPr>
            <p:ph type="title"/>
          </p:nvPr>
        </p:nvSpPr>
        <p:spPr>
          <a:xfrm>
            <a:off x="961246" y="5275323"/>
            <a:ext cx="4865298" cy="825529"/>
          </a:xfrm>
        </p:spPr>
        <p:txBody>
          <a:bodyPr/>
          <a:lstStyle/>
          <a:p>
            <a:r>
              <a:rPr lang="tr-TR" dirty="0">
                <a:ea typeface="+mj-lt"/>
                <a:cs typeface="+mj-lt"/>
              </a:rPr>
              <a:t> </a:t>
            </a:r>
            <a:r>
              <a:rPr lang="tr-TR" sz="3600" dirty="0">
                <a:ea typeface="+mj-lt"/>
                <a:cs typeface="+mj-lt"/>
              </a:rPr>
              <a:t>1912 </a:t>
            </a:r>
            <a:r>
              <a:rPr lang="tr-TR" sz="3600" dirty="0" err="1">
                <a:ea typeface="+mj-lt"/>
                <a:cs typeface="+mj-lt"/>
              </a:rPr>
              <a:t>Rhythm</a:t>
            </a:r>
            <a:endParaRPr lang="tr-TR" sz="3600">
              <a:cs typeface="Sabon Next LT"/>
            </a:endParaRPr>
          </a:p>
        </p:txBody>
      </p:sp>
      <p:sp>
        <p:nvSpPr>
          <p:cNvPr id="3" name="Metin Yer Tutucusu 2">
            <a:extLst>
              <a:ext uri="{FF2B5EF4-FFF2-40B4-BE49-F238E27FC236}">
                <a16:creationId xmlns:a16="http://schemas.microsoft.com/office/drawing/2014/main" id="{A8BDC72D-C640-66BB-8DEB-95EFD1EC4101}"/>
              </a:ext>
            </a:extLst>
          </p:cNvPr>
          <p:cNvSpPr>
            <a:spLocks noGrp="1"/>
          </p:cNvSpPr>
          <p:nvPr>
            <p:ph type="body" idx="1"/>
          </p:nvPr>
        </p:nvSpPr>
        <p:spPr>
          <a:xfrm>
            <a:off x="6942228" y="5337085"/>
            <a:ext cx="4635259" cy="1500187"/>
          </a:xfrm>
        </p:spPr>
        <p:txBody>
          <a:bodyPr vert="horz" lIns="91440" tIns="45720" rIns="91440" bIns="45720" rtlCol="0" anchor="t">
            <a:normAutofit/>
          </a:bodyPr>
          <a:lstStyle/>
          <a:p>
            <a:r>
              <a:rPr lang="tr-TR" sz="3600" dirty="0">
                <a:solidFill>
                  <a:schemeClr val="tx1"/>
                </a:solidFill>
                <a:latin typeface="Georgia"/>
              </a:rPr>
              <a:t>1933 </a:t>
            </a:r>
            <a:r>
              <a:rPr lang="tr-TR" sz="3600" dirty="0">
                <a:solidFill>
                  <a:schemeClr val="tx1"/>
                </a:solidFill>
                <a:latin typeface="Georgia"/>
                <a:ea typeface="+mn-lt"/>
                <a:cs typeface="+mn-lt"/>
              </a:rPr>
              <a:t>Sonsuz Ritimler</a:t>
            </a:r>
            <a:endParaRPr lang="tr-TR" sz="3600" dirty="0">
              <a:solidFill>
                <a:schemeClr val="tx1"/>
              </a:solidFill>
              <a:latin typeface="Georgia"/>
            </a:endParaRPr>
          </a:p>
        </p:txBody>
      </p:sp>
      <p:pic>
        <p:nvPicPr>
          <p:cNvPr id="7" name="Resim 7">
            <a:extLst>
              <a:ext uri="{FF2B5EF4-FFF2-40B4-BE49-F238E27FC236}">
                <a16:creationId xmlns:a16="http://schemas.microsoft.com/office/drawing/2014/main" id="{6CCED61C-204A-48B9-7E7A-736B1BF3A7A4}"/>
              </a:ext>
            </a:extLst>
          </p:cNvPr>
          <p:cNvPicPr>
            <a:picLocks noChangeAspect="1"/>
          </p:cNvPicPr>
          <p:nvPr/>
        </p:nvPicPr>
        <p:blipFill>
          <a:blip r:embed="rId3"/>
          <a:stretch>
            <a:fillRect/>
          </a:stretch>
        </p:blipFill>
        <p:spPr>
          <a:xfrm>
            <a:off x="756249" y="507904"/>
            <a:ext cx="5216105" cy="4548228"/>
          </a:xfrm>
          <a:prstGeom prst="rect">
            <a:avLst/>
          </a:prstGeom>
        </p:spPr>
      </p:pic>
      <p:pic>
        <p:nvPicPr>
          <p:cNvPr id="8" name="Resim 8">
            <a:extLst>
              <a:ext uri="{FF2B5EF4-FFF2-40B4-BE49-F238E27FC236}">
                <a16:creationId xmlns:a16="http://schemas.microsoft.com/office/drawing/2014/main" id="{48ACFA0E-C5B7-100E-C1EC-ED0C255F1B4B}"/>
              </a:ext>
            </a:extLst>
          </p:cNvPr>
          <p:cNvPicPr>
            <a:picLocks noChangeAspect="1"/>
          </p:cNvPicPr>
          <p:nvPr/>
        </p:nvPicPr>
        <p:blipFill>
          <a:blip r:embed="rId4"/>
          <a:stretch>
            <a:fillRect/>
          </a:stretch>
        </p:blipFill>
        <p:spPr>
          <a:xfrm>
            <a:off x="7024778" y="513720"/>
            <a:ext cx="3577086" cy="4565352"/>
          </a:xfrm>
          <a:prstGeom prst="rect">
            <a:avLst/>
          </a:prstGeom>
        </p:spPr>
      </p:pic>
    </p:spTree>
    <p:extLst>
      <p:ext uri="{BB962C8B-B14F-4D97-AF65-F5344CB8AC3E}">
        <p14:creationId xmlns:p14="http://schemas.microsoft.com/office/powerpoint/2010/main" val="3417692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4" descr="doğa, buz içeren bir resim&#10;&#10;Açıklama otomatik olarak oluşturuldu">
            <a:extLst>
              <a:ext uri="{FF2B5EF4-FFF2-40B4-BE49-F238E27FC236}">
                <a16:creationId xmlns:a16="http://schemas.microsoft.com/office/drawing/2014/main" id="{3716A80E-2214-B7D4-B8EC-FC301447CEA2}"/>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F9AFEE71-BD48-28EA-40D3-216BAFE34854}"/>
              </a:ext>
            </a:extLst>
          </p:cNvPr>
          <p:cNvSpPr>
            <a:spLocks noGrp="1"/>
          </p:cNvSpPr>
          <p:nvPr>
            <p:ph type="title"/>
          </p:nvPr>
        </p:nvSpPr>
        <p:spPr>
          <a:xfrm>
            <a:off x="314265" y="5965434"/>
            <a:ext cx="5411637" cy="1228095"/>
          </a:xfrm>
        </p:spPr>
        <p:txBody>
          <a:bodyPr vert="horz" lIns="91440" tIns="45720" rIns="91440" bIns="45720" rtlCol="0" anchor="b">
            <a:noAutofit/>
          </a:bodyPr>
          <a:lstStyle/>
          <a:p>
            <a:r>
              <a:rPr lang="tr-TR" sz="2800" dirty="0">
                <a:latin typeface="Georgia"/>
                <a:ea typeface="+mj-lt"/>
                <a:cs typeface="+mj-lt"/>
              </a:rPr>
              <a:t>Robert </a:t>
            </a:r>
            <a:r>
              <a:rPr lang="tr-TR" sz="2800" dirty="0" err="1">
                <a:latin typeface="Georgia"/>
                <a:ea typeface="+mj-lt"/>
                <a:cs typeface="+mj-lt"/>
              </a:rPr>
              <a:t>Delaunay</a:t>
            </a:r>
            <a:r>
              <a:rPr lang="tr-TR" sz="2800" dirty="0">
                <a:latin typeface="Georgia"/>
                <a:ea typeface="+mj-lt"/>
                <a:cs typeface="+mj-lt"/>
              </a:rPr>
              <a:t> - Eyfel Kulesi 1928</a:t>
            </a:r>
            <a:br>
              <a:rPr lang="tr-TR" sz="2800" dirty="0">
                <a:latin typeface="Georgia"/>
                <a:ea typeface="+mj-lt"/>
                <a:cs typeface="+mj-lt"/>
              </a:rPr>
            </a:br>
            <a:r>
              <a:rPr lang="tr-TR" sz="2800" dirty="0">
                <a:latin typeface="Georgia"/>
                <a:ea typeface="+mj-lt"/>
                <a:cs typeface="+mj-lt"/>
              </a:rPr>
              <a:t>Teknik: Kağıt üzeri yağlı boya</a:t>
            </a:r>
            <a:br>
              <a:rPr lang="tr-TR" sz="2800" dirty="0">
                <a:latin typeface="Georgia"/>
                <a:ea typeface="+mj-lt"/>
                <a:cs typeface="+mj-lt"/>
              </a:rPr>
            </a:br>
            <a:endParaRPr lang="tr-TR" dirty="0">
              <a:latin typeface="Georgia"/>
            </a:endParaRPr>
          </a:p>
        </p:txBody>
      </p:sp>
      <p:sp>
        <p:nvSpPr>
          <p:cNvPr id="3" name="Metin Yer Tutucusu 2">
            <a:extLst>
              <a:ext uri="{FF2B5EF4-FFF2-40B4-BE49-F238E27FC236}">
                <a16:creationId xmlns:a16="http://schemas.microsoft.com/office/drawing/2014/main" id="{2C6DC563-C8A7-DF06-0184-A73DD2076405}"/>
              </a:ext>
            </a:extLst>
          </p:cNvPr>
          <p:cNvSpPr>
            <a:spLocks noGrp="1"/>
          </p:cNvSpPr>
          <p:nvPr>
            <p:ph type="body" idx="1"/>
          </p:nvPr>
        </p:nvSpPr>
        <p:spPr>
          <a:xfrm>
            <a:off x="6022076" y="5006406"/>
            <a:ext cx="6029864" cy="1643960"/>
          </a:xfrm>
        </p:spPr>
        <p:txBody>
          <a:bodyPr vert="horz" lIns="91440" tIns="45720" rIns="91440" bIns="45720" rtlCol="0" anchor="t">
            <a:noAutofit/>
          </a:bodyPr>
          <a:lstStyle/>
          <a:p>
            <a:r>
              <a:rPr lang="tr-TR" sz="2800" dirty="0">
                <a:solidFill>
                  <a:schemeClr val="tx1">
                    <a:lumMod val="95000"/>
                    <a:lumOff val="5000"/>
                  </a:schemeClr>
                </a:solidFill>
                <a:latin typeface="Georgia"/>
                <a:ea typeface="+mn-lt"/>
                <a:cs typeface="+mn-lt"/>
              </a:rPr>
              <a:t>Robert </a:t>
            </a:r>
            <a:r>
              <a:rPr lang="tr-TR" sz="2800" dirty="0" err="1">
                <a:solidFill>
                  <a:schemeClr val="tx1">
                    <a:lumMod val="95000"/>
                    <a:lumOff val="5000"/>
                  </a:schemeClr>
                </a:solidFill>
                <a:latin typeface="Georgia"/>
                <a:ea typeface="+mn-lt"/>
                <a:cs typeface="+mn-lt"/>
              </a:rPr>
              <a:t>Delaunay</a:t>
            </a:r>
            <a:r>
              <a:rPr lang="tr-TR" sz="2800" dirty="0">
                <a:solidFill>
                  <a:schemeClr val="tx1">
                    <a:lumMod val="95000"/>
                    <a:lumOff val="5000"/>
                  </a:schemeClr>
                </a:solidFill>
                <a:latin typeface="Georgia"/>
                <a:ea typeface="+mn-lt"/>
                <a:cs typeface="+mn-lt"/>
              </a:rPr>
              <a:t> - Cardiff Futbol Takımı 1916</a:t>
            </a:r>
            <a:endParaRPr lang="tr-TR" sz="2800">
              <a:solidFill>
                <a:schemeClr val="tx1">
                  <a:lumMod val="95000"/>
                  <a:lumOff val="5000"/>
                </a:schemeClr>
              </a:solidFill>
              <a:latin typeface="Georgia"/>
            </a:endParaRPr>
          </a:p>
        </p:txBody>
      </p:sp>
      <p:pic>
        <p:nvPicPr>
          <p:cNvPr id="6" name="Resim 6">
            <a:extLst>
              <a:ext uri="{FF2B5EF4-FFF2-40B4-BE49-F238E27FC236}">
                <a16:creationId xmlns:a16="http://schemas.microsoft.com/office/drawing/2014/main" id="{46445AAD-2F51-C99F-445F-C6880199EB51}"/>
              </a:ext>
            </a:extLst>
          </p:cNvPr>
          <p:cNvPicPr>
            <a:picLocks noChangeAspect="1"/>
          </p:cNvPicPr>
          <p:nvPr/>
        </p:nvPicPr>
        <p:blipFill>
          <a:blip r:embed="rId3"/>
          <a:stretch>
            <a:fillRect/>
          </a:stretch>
        </p:blipFill>
        <p:spPr>
          <a:xfrm>
            <a:off x="1072551" y="297491"/>
            <a:ext cx="3663350" cy="4508978"/>
          </a:xfrm>
          <a:prstGeom prst="rect">
            <a:avLst/>
          </a:prstGeom>
        </p:spPr>
      </p:pic>
      <p:pic>
        <p:nvPicPr>
          <p:cNvPr id="7" name="Resim 7" descr="metin içeren bir resim&#10;&#10;Açıklama otomatik olarak oluşturuldu">
            <a:extLst>
              <a:ext uri="{FF2B5EF4-FFF2-40B4-BE49-F238E27FC236}">
                <a16:creationId xmlns:a16="http://schemas.microsoft.com/office/drawing/2014/main" id="{11D6C002-64B4-B38B-2424-55662E803F4D}"/>
              </a:ext>
            </a:extLst>
          </p:cNvPr>
          <p:cNvPicPr>
            <a:picLocks noChangeAspect="1"/>
          </p:cNvPicPr>
          <p:nvPr/>
        </p:nvPicPr>
        <p:blipFill>
          <a:blip r:embed="rId4"/>
          <a:stretch>
            <a:fillRect/>
          </a:stretch>
        </p:blipFill>
        <p:spPr>
          <a:xfrm>
            <a:off x="6027147" y="293298"/>
            <a:ext cx="2855027" cy="4488611"/>
          </a:xfrm>
          <a:prstGeom prst="rect">
            <a:avLst/>
          </a:prstGeom>
        </p:spPr>
      </p:pic>
    </p:spTree>
    <p:extLst>
      <p:ext uri="{BB962C8B-B14F-4D97-AF65-F5344CB8AC3E}">
        <p14:creationId xmlns:p14="http://schemas.microsoft.com/office/powerpoint/2010/main" val="3124098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doğa, buz içeren bir resim&#10;&#10;Açıklama otomatik olarak oluşturuldu">
            <a:extLst>
              <a:ext uri="{FF2B5EF4-FFF2-40B4-BE49-F238E27FC236}">
                <a16:creationId xmlns:a16="http://schemas.microsoft.com/office/drawing/2014/main" id="{F45E028B-ABFD-FB37-8E16-5E27F78DEF22}"/>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41629E52-B066-6B92-2C9C-9E8C285B6969}"/>
              </a:ext>
            </a:extLst>
          </p:cNvPr>
          <p:cNvSpPr>
            <a:spLocks noGrp="1"/>
          </p:cNvSpPr>
          <p:nvPr>
            <p:ph type="title"/>
          </p:nvPr>
        </p:nvSpPr>
        <p:spPr>
          <a:xfrm>
            <a:off x="1191284" y="5260946"/>
            <a:ext cx="4606506" cy="753642"/>
          </a:xfrm>
        </p:spPr>
        <p:txBody>
          <a:bodyPr vert="horz" lIns="91440" tIns="45720" rIns="91440" bIns="45720" rtlCol="0" anchor="b">
            <a:noAutofit/>
          </a:bodyPr>
          <a:lstStyle/>
          <a:p>
            <a:r>
              <a:rPr lang="tr-TR" sz="2400" dirty="0">
                <a:latin typeface="Georgia"/>
                <a:ea typeface="+mj-lt"/>
                <a:cs typeface="+mj-lt"/>
              </a:rPr>
              <a:t>THE BLACK SQUARE ‘Siyah Kare’ </a:t>
            </a:r>
            <a:r>
              <a:rPr lang="tr-TR" sz="2400" dirty="0" err="1">
                <a:latin typeface="Georgia"/>
                <a:ea typeface="+mj-lt"/>
                <a:cs typeface="+mj-lt"/>
              </a:rPr>
              <a:t>Kazimir</a:t>
            </a:r>
            <a:r>
              <a:rPr lang="tr-TR" sz="2400" dirty="0">
                <a:latin typeface="Georgia"/>
                <a:ea typeface="+mj-lt"/>
                <a:cs typeface="+mj-lt"/>
              </a:rPr>
              <a:t> </a:t>
            </a:r>
            <a:r>
              <a:rPr lang="tr-TR" sz="2400" dirty="0" err="1">
                <a:latin typeface="Georgia"/>
                <a:ea typeface="+mj-lt"/>
                <a:cs typeface="+mj-lt"/>
              </a:rPr>
              <a:t>Malevich</a:t>
            </a:r>
            <a:r>
              <a:rPr lang="tr-TR" sz="2400" dirty="0">
                <a:latin typeface="Georgia"/>
                <a:ea typeface="+mj-lt"/>
                <a:cs typeface="+mj-lt"/>
              </a:rPr>
              <a:t>, 1915</a:t>
            </a:r>
            <a:endParaRPr lang="tr-TR" sz="2400" dirty="0">
              <a:latin typeface="Georgia"/>
            </a:endParaRPr>
          </a:p>
        </p:txBody>
      </p:sp>
      <p:sp>
        <p:nvSpPr>
          <p:cNvPr id="3" name="Metin Yer Tutucusu 2">
            <a:extLst>
              <a:ext uri="{FF2B5EF4-FFF2-40B4-BE49-F238E27FC236}">
                <a16:creationId xmlns:a16="http://schemas.microsoft.com/office/drawing/2014/main" id="{9B493396-8963-EB12-F05B-8AC0E7B8205C}"/>
              </a:ext>
            </a:extLst>
          </p:cNvPr>
          <p:cNvSpPr>
            <a:spLocks noGrp="1"/>
          </p:cNvSpPr>
          <p:nvPr>
            <p:ph type="body" idx="1"/>
          </p:nvPr>
        </p:nvSpPr>
        <p:spPr>
          <a:xfrm>
            <a:off x="7172265" y="5121425"/>
            <a:ext cx="4793411" cy="1500187"/>
          </a:xfrm>
        </p:spPr>
        <p:txBody>
          <a:bodyPr vert="horz" lIns="91440" tIns="45720" rIns="91440" bIns="45720" rtlCol="0" anchor="t">
            <a:normAutofit/>
          </a:bodyPr>
          <a:lstStyle/>
          <a:p>
            <a:r>
              <a:rPr lang="tr-TR" sz="2800" dirty="0" err="1">
                <a:solidFill>
                  <a:schemeClr val="tx1">
                    <a:lumMod val="95000"/>
                    <a:lumOff val="5000"/>
                  </a:schemeClr>
                </a:solidFill>
                <a:latin typeface="Georgia"/>
                <a:ea typeface="+mn-lt"/>
                <a:cs typeface="+mn-lt"/>
              </a:rPr>
              <a:t>Kazimir</a:t>
            </a:r>
            <a:r>
              <a:rPr lang="tr-TR" sz="2800" dirty="0">
                <a:solidFill>
                  <a:schemeClr val="tx1">
                    <a:lumMod val="95000"/>
                    <a:lumOff val="5000"/>
                  </a:schemeClr>
                </a:solidFill>
                <a:latin typeface="Georgia"/>
                <a:ea typeface="+mn-lt"/>
                <a:cs typeface="+mn-lt"/>
              </a:rPr>
              <a:t> </a:t>
            </a:r>
            <a:r>
              <a:rPr lang="tr-TR" sz="2800" dirty="0" err="1">
                <a:solidFill>
                  <a:schemeClr val="tx1">
                    <a:lumMod val="95000"/>
                    <a:lumOff val="5000"/>
                  </a:schemeClr>
                </a:solidFill>
                <a:latin typeface="Georgia"/>
                <a:ea typeface="+mn-lt"/>
                <a:cs typeface="+mn-lt"/>
              </a:rPr>
              <a:t>Malevich</a:t>
            </a:r>
            <a:r>
              <a:rPr lang="tr-TR" sz="2800" dirty="0">
                <a:solidFill>
                  <a:schemeClr val="tx1">
                    <a:lumMod val="95000"/>
                    <a:lumOff val="5000"/>
                  </a:schemeClr>
                </a:solidFill>
                <a:latin typeface="Georgia"/>
                <a:ea typeface="+mn-lt"/>
                <a:cs typeface="+mn-lt"/>
              </a:rPr>
              <a:t> - </a:t>
            </a:r>
            <a:r>
              <a:rPr lang="tr-TR" sz="2800" dirty="0">
                <a:solidFill>
                  <a:schemeClr val="tx1"/>
                </a:solidFill>
                <a:latin typeface="Georgia"/>
                <a:ea typeface="+mn-lt"/>
                <a:cs typeface="+mn-lt"/>
              </a:rPr>
              <a:t>Siyah ve Kırmızı Kare 1915</a:t>
            </a:r>
            <a:endParaRPr lang="tr-TR" sz="2800">
              <a:solidFill>
                <a:schemeClr val="tx1"/>
              </a:solidFill>
              <a:latin typeface="Georgia"/>
            </a:endParaRPr>
          </a:p>
        </p:txBody>
      </p:sp>
      <p:pic>
        <p:nvPicPr>
          <p:cNvPr id="6" name="Resim 6" descr="metin, yazı tahtası içeren bir resim&#10;&#10;Açıklama otomatik olarak oluşturuldu">
            <a:extLst>
              <a:ext uri="{FF2B5EF4-FFF2-40B4-BE49-F238E27FC236}">
                <a16:creationId xmlns:a16="http://schemas.microsoft.com/office/drawing/2014/main" id="{8A59FAB1-D086-80D4-5D1F-2BF219DDAA38}"/>
              </a:ext>
            </a:extLst>
          </p:cNvPr>
          <p:cNvPicPr>
            <a:picLocks noChangeAspect="1"/>
          </p:cNvPicPr>
          <p:nvPr/>
        </p:nvPicPr>
        <p:blipFill>
          <a:blip r:embed="rId3"/>
          <a:stretch>
            <a:fillRect/>
          </a:stretch>
        </p:blipFill>
        <p:spPr>
          <a:xfrm>
            <a:off x="1187570" y="548439"/>
            <a:ext cx="4281577" cy="4337764"/>
          </a:xfrm>
          <a:prstGeom prst="rect">
            <a:avLst/>
          </a:prstGeom>
        </p:spPr>
      </p:pic>
      <p:pic>
        <p:nvPicPr>
          <p:cNvPr id="4" name="Resim 7" descr="metin, iş kartı, zarf içeren bir resim&#10;&#10;Açıklama otomatik olarak oluşturuldu">
            <a:extLst>
              <a:ext uri="{FF2B5EF4-FFF2-40B4-BE49-F238E27FC236}">
                <a16:creationId xmlns:a16="http://schemas.microsoft.com/office/drawing/2014/main" id="{CD4D9E26-3ED9-8A38-84A3-94310B2FCB04}"/>
              </a:ext>
            </a:extLst>
          </p:cNvPr>
          <p:cNvPicPr>
            <a:picLocks noChangeAspect="1"/>
          </p:cNvPicPr>
          <p:nvPr/>
        </p:nvPicPr>
        <p:blipFill>
          <a:blip r:embed="rId4"/>
          <a:stretch>
            <a:fillRect/>
          </a:stretch>
        </p:blipFill>
        <p:spPr>
          <a:xfrm>
            <a:off x="7174208" y="552091"/>
            <a:ext cx="2674375" cy="4330460"/>
          </a:xfrm>
          <a:prstGeom prst="rect">
            <a:avLst/>
          </a:prstGeom>
        </p:spPr>
      </p:pic>
    </p:spTree>
    <p:extLst>
      <p:ext uri="{BB962C8B-B14F-4D97-AF65-F5344CB8AC3E}">
        <p14:creationId xmlns:p14="http://schemas.microsoft.com/office/powerpoint/2010/main" val="423995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doğa, buz içeren bir resim&#10;&#10;Açıklama otomatik olarak oluşturuldu">
            <a:extLst>
              <a:ext uri="{FF2B5EF4-FFF2-40B4-BE49-F238E27FC236}">
                <a16:creationId xmlns:a16="http://schemas.microsoft.com/office/drawing/2014/main" id="{573DC3A1-3EFA-B669-1D26-A230C7CB25A2}"/>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3F676552-3703-8F00-4AAD-EA3DFBBF24AC}"/>
              </a:ext>
            </a:extLst>
          </p:cNvPr>
          <p:cNvSpPr>
            <a:spLocks noGrp="1"/>
          </p:cNvSpPr>
          <p:nvPr>
            <p:ph type="title"/>
          </p:nvPr>
        </p:nvSpPr>
        <p:spPr>
          <a:xfrm>
            <a:off x="1076265" y="5131549"/>
            <a:ext cx="4103298" cy="1170586"/>
          </a:xfrm>
        </p:spPr>
        <p:txBody>
          <a:bodyPr vert="horz" lIns="91440" tIns="45720" rIns="91440" bIns="45720" rtlCol="0" anchor="b">
            <a:noAutofit/>
          </a:bodyPr>
          <a:lstStyle/>
          <a:p>
            <a:r>
              <a:rPr lang="tr-TR" sz="2800" dirty="0" err="1">
                <a:latin typeface="Georgia"/>
                <a:ea typeface="+mj-lt"/>
                <a:cs typeface="+mj-lt"/>
              </a:rPr>
              <a:t>Kazimir</a:t>
            </a:r>
            <a:r>
              <a:rPr lang="tr-TR" sz="2800" dirty="0">
                <a:latin typeface="Georgia"/>
                <a:ea typeface="+mj-lt"/>
                <a:cs typeface="+mj-lt"/>
              </a:rPr>
              <a:t> </a:t>
            </a:r>
            <a:r>
              <a:rPr lang="tr-TR" sz="2800" dirty="0" err="1">
                <a:latin typeface="Georgia"/>
                <a:ea typeface="+mj-lt"/>
                <a:cs typeface="+mj-lt"/>
              </a:rPr>
              <a:t>Malevich-Süprematik</a:t>
            </a:r>
            <a:r>
              <a:rPr lang="tr-TR" sz="2800" dirty="0">
                <a:latin typeface="Georgia"/>
                <a:ea typeface="+mj-lt"/>
                <a:cs typeface="+mj-lt"/>
              </a:rPr>
              <a:t> Manzarada Adam, 1931</a:t>
            </a:r>
            <a:endParaRPr lang="tr-TR" sz="2800">
              <a:latin typeface="Georgia"/>
            </a:endParaRPr>
          </a:p>
        </p:txBody>
      </p:sp>
      <p:sp>
        <p:nvSpPr>
          <p:cNvPr id="3" name="Metin Yer Tutucusu 2">
            <a:extLst>
              <a:ext uri="{FF2B5EF4-FFF2-40B4-BE49-F238E27FC236}">
                <a16:creationId xmlns:a16="http://schemas.microsoft.com/office/drawing/2014/main" id="{70DBF77B-14F3-0D3D-50BB-3C6F38CE5837}"/>
              </a:ext>
            </a:extLst>
          </p:cNvPr>
          <p:cNvSpPr>
            <a:spLocks noGrp="1"/>
          </p:cNvSpPr>
          <p:nvPr>
            <p:ph type="body" idx="1"/>
          </p:nvPr>
        </p:nvSpPr>
        <p:spPr>
          <a:xfrm>
            <a:off x="6367133" y="4963275"/>
            <a:ext cx="5641675" cy="1715846"/>
          </a:xfrm>
        </p:spPr>
        <p:txBody>
          <a:bodyPr vert="horz" lIns="91440" tIns="45720" rIns="91440" bIns="45720" rtlCol="0" anchor="t">
            <a:normAutofit fontScale="77500" lnSpcReduction="20000"/>
          </a:bodyPr>
          <a:lstStyle/>
          <a:p>
            <a:r>
              <a:rPr lang="tr-TR" sz="3600" dirty="0" err="1">
                <a:solidFill>
                  <a:schemeClr val="tx1"/>
                </a:solidFill>
                <a:latin typeface="Georgia"/>
                <a:ea typeface="+mn-lt"/>
                <a:cs typeface="+mn-lt"/>
              </a:rPr>
              <a:t>Kazimir</a:t>
            </a:r>
            <a:r>
              <a:rPr lang="tr-TR" sz="3600" dirty="0">
                <a:solidFill>
                  <a:schemeClr val="tx1"/>
                </a:solidFill>
                <a:latin typeface="Georgia"/>
                <a:ea typeface="+mn-lt"/>
                <a:cs typeface="+mn-lt"/>
              </a:rPr>
              <a:t> </a:t>
            </a:r>
            <a:r>
              <a:rPr lang="tr-TR" sz="3600" dirty="0" err="1">
                <a:solidFill>
                  <a:schemeClr val="tx1"/>
                </a:solidFill>
                <a:latin typeface="Georgia"/>
                <a:ea typeface="+mn-lt"/>
                <a:cs typeface="+mn-lt"/>
              </a:rPr>
              <a:t>Malevich</a:t>
            </a:r>
            <a:r>
              <a:rPr lang="tr-TR" sz="3600" dirty="0">
                <a:solidFill>
                  <a:schemeClr val="tx1"/>
                </a:solidFill>
                <a:latin typeface="Georgia"/>
                <a:ea typeface="+mn-lt"/>
                <a:cs typeface="+mn-lt"/>
              </a:rPr>
              <a:t>-</a:t>
            </a:r>
          </a:p>
          <a:p>
            <a:r>
              <a:rPr lang="tr-TR" sz="3600" dirty="0" err="1">
                <a:solidFill>
                  <a:schemeClr val="tx1"/>
                </a:solidFill>
                <a:latin typeface="Georgia"/>
              </a:rPr>
              <a:t>Suprematist</a:t>
            </a:r>
            <a:r>
              <a:rPr lang="tr-TR" sz="3600" dirty="0">
                <a:solidFill>
                  <a:schemeClr val="tx1"/>
                </a:solidFill>
                <a:latin typeface="Georgia"/>
              </a:rPr>
              <a:t> Kompozisyon,1916</a:t>
            </a:r>
            <a:endParaRPr lang="tr-TR" sz="3600" dirty="0">
              <a:solidFill>
                <a:schemeClr val="tx1"/>
              </a:solidFill>
              <a:latin typeface="Georgia"/>
              <a:ea typeface="+mn-lt"/>
              <a:cs typeface="+mn-lt"/>
            </a:endParaRPr>
          </a:p>
          <a:p>
            <a:br>
              <a:rPr lang="en-US" dirty="0"/>
            </a:br>
            <a:endParaRPr lang="en-US" dirty="0"/>
          </a:p>
        </p:txBody>
      </p:sp>
      <p:pic>
        <p:nvPicPr>
          <p:cNvPr id="7" name="Resim 7" descr="metin, gök içeren bir resim&#10;&#10;Açıklama otomatik olarak oluşturuldu">
            <a:extLst>
              <a:ext uri="{FF2B5EF4-FFF2-40B4-BE49-F238E27FC236}">
                <a16:creationId xmlns:a16="http://schemas.microsoft.com/office/drawing/2014/main" id="{328F4DC8-0BE9-643B-12FB-533AD4E48A6C}"/>
              </a:ext>
            </a:extLst>
          </p:cNvPr>
          <p:cNvPicPr>
            <a:picLocks noChangeAspect="1"/>
          </p:cNvPicPr>
          <p:nvPr/>
        </p:nvPicPr>
        <p:blipFill>
          <a:blip r:embed="rId3"/>
          <a:stretch>
            <a:fillRect/>
          </a:stretch>
        </p:blipFill>
        <p:spPr>
          <a:xfrm flipH="1">
            <a:off x="868392" y="217097"/>
            <a:ext cx="4502987" cy="4583500"/>
          </a:xfrm>
          <a:prstGeom prst="rect">
            <a:avLst/>
          </a:prstGeom>
        </p:spPr>
      </p:pic>
      <p:pic>
        <p:nvPicPr>
          <p:cNvPr id="9" name="Resim 9" descr="metin, vezir içeren bir resim&#10;&#10;Açıklama otomatik olarak oluşturuldu">
            <a:extLst>
              <a:ext uri="{FF2B5EF4-FFF2-40B4-BE49-F238E27FC236}">
                <a16:creationId xmlns:a16="http://schemas.microsoft.com/office/drawing/2014/main" id="{269A5929-DBF4-FA6F-43C5-6084E5DCD980}"/>
              </a:ext>
            </a:extLst>
          </p:cNvPr>
          <p:cNvPicPr>
            <a:picLocks noChangeAspect="1"/>
          </p:cNvPicPr>
          <p:nvPr/>
        </p:nvPicPr>
        <p:blipFill>
          <a:blip r:embed="rId4"/>
          <a:stretch>
            <a:fillRect/>
          </a:stretch>
        </p:blipFill>
        <p:spPr>
          <a:xfrm>
            <a:off x="6751608" y="176123"/>
            <a:ext cx="3706483" cy="4622320"/>
          </a:xfrm>
          <a:prstGeom prst="rect">
            <a:avLst/>
          </a:prstGeom>
        </p:spPr>
      </p:pic>
    </p:spTree>
    <p:extLst>
      <p:ext uri="{BB962C8B-B14F-4D97-AF65-F5344CB8AC3E}">
        <p14:creationId xmlns:p14="http://schemas.microsoft.com/office/powerpoint/2010/main" val="315833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doğa, buz içeren bir resim&#10;&#10;Açıklama otomatik olarak oluşturuldu">
            <a:extLst>
              <a:ext uri="{FF2B5EF4-FFF2-40B4-BE49-F238E27FC236}">
                <a16:creationId xmlns:a16="http://schemas.microsoft.com/office/drawing/2014/main" id="{13C06DEA-1CAA-AE3E-EB5D-AA09D9F4A0B0}"/>
              </a:ext>
            </a:extLst>
          </p:cNvPr>
          <p:cNvPicPr>
            <a:picLocks noChangeAspect="1"/>
          </p:cNvPicPr>
          <p:nvPr/>
        </p:nvPicPr>
        <p:blipFill>
          <a:blip r:embed="rId2"/>
          <a:stretch>
            <a:fillRect/>
          </a:stretch>
        </p:blipFill>
        <p:spPr>
          <a:xfrm>
            <a:off x="66136" y="185172"/>
            <a:ext cx="12203501" cy="6861466"/>
          </a:xfrm>
          <a:prstGeom prst="rect">
            <a:avLst/>
          </a:prstGeom>
        </p:spPr>
      </p:pic>
      <p:sp>
        <p:nvSpPr>
          <p:cNvPr id="2" name="Başlık 1">
            <a:extLst>
              <a:ext uri="{FF2B5EF4-FFF2-40B4-BE49-F238E27FC236}">
                <a16:creationId xmlns:a16="http://schemas.microsoft.com/office/drawing/2014/main" id="{4D84630F-71B8-B5A2-B2DC-6E7A16353F4D}"/>
              </a:ext>
            </a:extLst>
          </p:cNvPr>
          <p:cNvSpPr>
            <a:spLocks noGrp="1"/>
          </p:cNvSpPr>
          <p:nvPr>
            <p:ph type="title"/>
          </p:nvPr>
        </p:nvSpPr>
        <p:spPr>
          <a:xfrm>
            <a:off x="1090642" y="4585209"/>
            <a:ext cx="4189563" cy="1415001"/>
          </a:xfrm>
        </p:spPr>
        <p:txBody>
          <a:bodyPr>
            <a:normAutofit/>
          </a:bodyPr>
          <a:lstStyle/>
          <a:p>
            <a:r>
              <a:rPr lang="tr-TR" sz="2400" dirty="0" err="1">
                <a:latin typeface="Georgia"/>
                <a:ea typeface="+mj-lt"/>
                <a:cs typeface="+mj-lt"/>
              </a:rPr>
              <a:t>Kazimir</a:t>
            </a:r>
            <a:r>
              <a:rPr lang="tr-TR" sz="2400" dirty="0">
                <a:latin typeface="Georgia"/>
                <a:ea typeface="+mj-lt"/>
                <a:cs typeface="+mj-lt"/>
              </a:rPr>
              <a:t> </a:t>
            </a:r>
            <a:r>
              <a:rPr lang="tr-TR" sz="2400" dirty="0" err="1">
                <a:latin typeface="Georgia"/>
                <a:ea typeface="+mj-lt"/>
                <a:cs typeface="+mj-lt"/>
              </a:rPr>
              <a:t>Malevich</a:t>
            </a:r>
            <a:r>
              <a:rPr lang="tr-TR" sz="2400" dirty="0">
                <a:latin typeface="Georgia"/>
                <a:ea typeface="+mj-lt"/>
                <a:cs typeface="+mj-lt"/>
              </a:rPr>
              <a:t> - Çamaşırcı Kadın, 1911</a:t>
            </a:r>
            <a:endParaRPr lang="tr-TR" sz="2400" dirty="0">
              <a:latin typeface="Georgia"/>
            </a:endParaRPr>
          </a:p>
        </p:txBody>
      </p:sp>
      <p:sp>
        <p:nvSpPr>
          <p:cNvPr id="3" name="Metin Yer Tutucusu 2">
            <a:extLst>
              <a:ext uri="{FF2B5EF4-FFF2-40B4-BE49-F238E27FC236}">
                <a16:creationId xmlns:a16="http://schemas.microsoft.com/office/drawing/2014/main" id="{E1297115-5646-BF34-2C86-A1B5EE026E4C}"/>
              </a:ext>
            </a:extLst>
          </p:cNvPr>
          <p:cNvSpPr>
            <a:spLocks noGrp="1"/>
          </p:cNvSpPr>
          <p:nvPr>
            <p:ph type="body" idx="1"/>
          </p:nvPr>
        </p:nvSpPr>
        <p:spPr>
          <a:xfrm>
            <a:off x="6927850" y="5092670"/>
            <a:ext cx="4433977" cy="1787734"/>
          </a:xfrm>
        </p:spPr>
        <p:txBody>
          <a:bodyPr vert="horz" lIns="91440" tIns="45720" rIns="91440" bIns="45720" rtlCol="0" anchor="t">
            <a:normAutofit/>
          </a:bodyPr>
          <a:lstStyle/>
          <a:p>
            <a:r>
              <a:rPr lang="tr-TR" dirty="0" err="1">
                <a:solidFill>
                  <a:schemeClr val="tx1">
                    <a:lumMod val="95000"/>
                    <a:lumOff val="5000"/>
                  </a:schemeClr>
                </a:solidFill>
                <a:latin typeface="Georgia"/>
                <a:ea typeface="+mn-lt"/>
                <a:cs typeface="+mn-lt"/>
              </a:rPr>
              <a:t>Kazimir</a:t>
            </a:r>
            <a:r>
              <a:rPr lang="tr-TR" dirty="0">
                <a:solidFill>
                  <a:schemeClr val="tx1">
                    <a:lumMod val="95000"/>
                    <a:lumOff val="5000"/>
                  </a:schemeClr>
                </a:solidFill>
                <a:latin typeface="Georgia"/>
                <a:ea typeface="+mn-lt"/>
                <a:cs typeface="+mn-lt"/>
              </a:rPr>
              <a:t> </a:t>
            </a:r>
            <a:r>
              <a:rPr lang="tr-TR" dirty="0" err="1">
                <a:solidFill>
                  <a:schemeClr val="tx1">
                    <a:lumMod val="95000"/>
                    <a:lumOff val="5000"/>
                  </a:schemeClr>
                </a:solidFill>
                <a:latin typeface="Georgia"/>
                <a:ea typeface="+mn-lt"/>
                <a:cs typeface="+mn-lt"/>
              </a:rPr>
              <a:t>Malevich</a:t>
            </a:r>
            <a:r>
              <a:rPr lang="tr-TR" dirty="0">
                <a:solidFill>
                  <a:schemeClr val="tx1">
                    <a:lumMod val="95000"/>
                    <a:lumOff val="5000"/>
                  </a:schemeClr>
                </a:solidFill>
                <a:latin typeface="Georgia"/>
                <a:ea typeface="+mn-lt"/>
                <a:cs typeface="+mn-lt"/>
              </a:rPr>
              <a:t> - Bıçak Bileyicisi, 1913</a:t>
            </a:r>
            <a:endParaRPr lang="tr-TR">
              <a:solidFill>
                <a:schemeClr val="tx1">
                  <a:lumMod val="95000"/>
                  <a:lumOff val="5000"/>
                </a:schemeClr>
              </a:solidFill>
              <a:latin typeface="Georgia"/>
            </a:endParaRPr>
          </a:p>
        </p:txBody>
      </p:sp>
      <p:pic>
        <p:nvPicPr>
          <p:cNvPr id="6" name="Resim 6" descr="metin içeren bir resim&#10;&#10;Açıklama otomatik olarak oluşturuldu">
            <a:extLst>
              <a:ext uri="{FF2B5EF4-FFF2-40B4-BE49-F238E27FC236}">
                <a16:creationId xmlns:a16="http://schemas.microsoft.com/office/drawing/2014/main" id="{72F6A6BE-13E9-CB93-6C30-244FDA731A3C}"/>
              </a:ext>
            </a:extLst>
          </p:cNvPr>
          <p:cNvPicPr>
            <a:picLocks noChangeAspect="1"/>
          </p:cNvPicPr>
          <p:nvPr/>
        </p:nvPicPr>
        <p:blipFill>
          <a:blip r:embed="rId3"/>
          <a:stretch>
            <a:fillRect/>
          </a:stretch>
        </p:blipFill>
        <p:spPr>
          <a:xfrm>
            <a:off x="1086929" y="332116"/>
            <a:ext cx="4353463" cy="4339086"/>
          </a:xfrm>
          <a:prstGeom prst="rect">
            <a:avLst/>
          </a:prstGeom>
        </p:spPr>
      </p:pic>
      <p:pic>
        <p:nvPicPr>
          <p:cNvPr id="7" name="Resim 7" descr="renkli, farklı, birkaç içeren bir resim&#10;&#10;Açıklama otomatik olarak oluşturuldu">
            <a:extLst>
              <a:ext uri="{FF2B5EF4-FFF2-40B4-BE49-F238E27FC236}">
                <a16:creationId xmlns:a16="http://schemas.microsoft.com/office/drawing/2014/main" id="{F5B1772F-2650-3040-F233-097AF36FE39D}"/>
              </a:ext>
            </a:extLst>
          </p:cNvPr>
          <p:cNvPicPr>
            <a:picLocks noChangeAspect="1"/>
          </p:cNvPicPr>
          <p:nvPr/>
        </p:nvPicPr>
        <p:blipFill>
          <a:blip r:embed="rId4"/>
          <a:stretch>
            <a:fillRect/>
          </a:stretch>
        </p:blipFill>
        <p:spPr>
          <a:xfrm>
            <a:off x="6737230" y="332117"/>
            <a:ext cx="4324709" cy="4339086"/>
          </a:xfrm>
          <a:prstGeom prst="rect">
            <a:avLst/>
          </a:prstGeom>
        </p:spPr>
      </p:pic>
    </p:spTree>
    <p:extLst>
      <p:ext uri="{BB962C8B-B14F-4D97-AF65-F5344CB8AC3E}">
        <p14:creationId xmlns:p14="http://schemas.microsoft.com/office/powerpoint/2010/main" val="3202708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doğa, buz içeren bir resim&#10;&#10;Açıklama otomatik olarak oluşturuldu">
            <a:extLst>
              <a:ext uri="{FF2B5EF4-FFF2-40B4-BE49-F238E27FC236}">
                <a16:creationId xmlns:a16="http://schemas.microsoft.com/office/drawing/2014/main" id="{759345A0-7488-8077-DA3B-AF5990554938}"/>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705A576A-977C-F0D2-4FDB-73C765496CCC}"/>
              </a:ext>
            </a:extLst>
          </p:cNvPr>
          <p:cNvSpPr>
            <a:spLocks noGrp="1"/>
          </p:cNvSpPr>
          <p:nvPr>
            <p:ph type="title"/>
          </p:nvPr>
        </p:nvSpPr>
        <p:spPr>
          <a:xfrm>
            <a:off x="1105020" y="5677888"/>
            <a:ext cx="4103298" cy="1098699"/>
          </a:xfrm>
        </p:spPr>
        <p:txBody>
          <a:bodyPr vert="horz" lIns="91440" tIns="45720" rIns="91440" bIns="45720" rtlCol="0" anchor="b">
            <a:noAutofit/>
          </a:bodyPr>
          <a:lstStyle/>
          <a:p>
            <a:r>
              <a:rPr lang="tr-TR" sz="2400" dirty="0">
                <a:latin typeface="Georgia"/>
              </a:rPr>
              <a:t>ABSTRAKTE BILDER SERIES, ‘Soyut Görüntüler Serisi’  </a:t>
            </a:r>
            <a:r>
              <a:rPr lang="tr-TR" sz="2400" dirty="0" err="1">
                <a:latin typeface="Georgia"/>
              </a:rPr>
              <a:t>Gerhard</a:t>
            </a:r>
            <a:r>
              <a:rPr lang="tr-TR" sz="2400" dirty="0">
                <a:latin typeface="Georgia"/>
              </a:rPr>
              <a:t> Richter, 1986</a:t>
            </a:r>
          </a:p>
          <a:p>
            <a:endParaRPr lang="tr-TR" dirty="0">
              <a:cs typeface="Sabon Next LT"/>
            </a:endParaRPr>
          </a:p>
        </p:txBody>
      </p:sp>
      <p:sp>
        <p:nvSpPr>
          <p:cNvPr id="3" name="Metin Yer Tutucusu 2">
            <a:extLst>
              <a:ext uri="{FF2B5EF4-FFF2-40B4-BE49-F238E27FC236}">
                <a16:creationId xmlns:a16="http://schemas.microsoft.com/office/drawing/2014/main" id="{39E37B16-4CC0-3A81-62A5-10E5D5A4F0DB}"/>
              </a:ext>
            </a:extLst>
          </p:cNvPr>
          <p:cNvSpPr>
            <a:spLocks noGrp="1"/>
          </p:cNvSpPr>
          <p:nvPr>
            <p:ph type="body" idx="1"/>
          </p:nvPr>
        </p:nvSpPr>
        <p:spPr>
          <a:xfrm>
            <a:off x="6712189" y="4661350"/>
            <a:ext cx="4865298" cy="1399547"/>
          </a:xfrm>
        </p:spPr>
        <p:txBody>
          <a:bodyPr vert="horz" lIns="91440" tIns="45720" rIns="91440" bIns="45720" rtlCol="0" anchor="t">
            <a:normAutofit/>
          </a:bodyPr>
          <a:lstStyle/>
          <a:p>
            <a:r>
              <a:rPr lang="tr-TR" dirty="0">
                <a:solidFill>
                  <a:schemeClr val="tx1">
                    <a:lumMod val="95000"/>
                    <a:lumOff val="5000"/>
                  </a:schemeClr>
                </a:solidFill>
                <a:latin typeface="Georgia"/>
              </a:rPr>
              <a:t>MOVEMENT IN SQUARES, ‘Karelerdeki Hareket’ </a:t>
            </a:r>
            <a:r>
              <a:rPr lang="tr-TR" dirty="0" err="1">
                <a:solidFill>
                  <a:schemeClr val="tx1">
                    <a:lumMod val="95000"/>
                    <a:lumOff val="5000"/>
                  </a:schemeClr>
                </a:solidFill>
                <a:latin typeface="Georgia"/>
              </a:rPr>
              <a:t>Bridget</a:t>
            </a:r>
            <a:r>
              <a:rPr lang="tr-TR" dirty="0">
                <a:solidFill>
                  <a:schemeClr val="tx1">
                    <a:lumMod val="95000"/>
                    <a:lumOff val="5000"/>
                  </a:schemeClr>
                </a:solidFill>
                <a:latin typeface="Georgia"/>
              </a:rPr>
              <a:t> </a:t>
            </a:r>
            <a:r>
              <a:rPr lang="tr-TR" dirty="0" err="1">
                <a:solidFill>
                  <a:schemeClr val="tx1">
                    <a:lumMod val="95000"/>
                    <a:lumOff val="5000"/>
                  </a:schemeClr>
                </a:solidFill>
                <a:latin typeface="Georgia"/>
              </a:rPr>
              <a:t>Riley</a:t>
            </a:r>
            <a:r>
              <a:rPr lang="tr-TR" dirty="0">
                <a:solidFill>
                  <a:schemeClr val="tx1">
                    <a:lumMod val="95000"/>
                    <a:lumOff val="5000"/>
                  </a:schemeClr>
                </a:solidFill>
                <a:latin typeface="Georgia"/>
              </a:rPr>
              <a:t>, 1961(Op Art)</a:t>
            </a:r>
            <a:endParaRPr lang="tr-TR">
              <a:solidFill>
                <a:schemeClr val="tx1">
                  <a:lumMod val="95000"/>
                  <a:lumOff val="5000"/>
                </a:schemeClr>
              </a:solidFill>
              <a:latin typeface="Georgia"/>
            </a:endParaRPr>
          </a:p>
          <a:p>
            <a:endParaRPr lang="tr-TR" dirty="0">
              <a:solidFill>
                <a:schemeClr val="tx1">
                  <a:lumMod val="95000"/>
                  <a:lumOff val="5000"/>
                </a:schemeClr>
              </a:solidFill>
              <a:latin typeface="Georgia"/>
            </a:endParaRPr>
          </a:p>
        </p:txBody>
      </p:sp>
      <p:pic>
        <p:nvPicPr>
          <p:cNvPr id="7" name="Resim 7" descr="renkli, resim içeren bir resim&#10;&#10;Açıklama otomatik olarak oluşturuldu">
            <a:extLst>
              <a:ext uri="{FF2B5EF4-FFF2-40B4-BE49-F238E27FC236}">
                <a16:creationId xmlns:a16="http://schemas.microsoft.com/office/drawing/2014/main" id="{80A0EDB1-49A6-D6BE-B91E-BE91D65D47FB}"/>
              </a:ext>
            </a:extLst>
          </p:cNvPr>
          <p:cNvPicPr>
            <a:picLocks noChangeAspect="1"/>
          </p:cNvPicPr>
          <p:nvPr/>
        </p:nvPicPr>
        <p:blipFill>
          <a:blip r:embed="rId3"/>
          <a:stretch>
            <a:fillRect/>
          </a:stretch>
        </p:blipFill>
        <p:spPr>
          <a:xfrm>
            <a:off x="799381" y="460105"/>
            <a:ext cx="4928559" cy="3795566"/>
          </a:xfrm>
          <a:prstGeom prst="rect">
            <a:avLst/>
          </a:prstGeom>
        </p:spPr>
      </p:pic>
      <p:pic>
        <p:nvPicPr>
          <p:cNvPr id="8" name="Resim 8">
            <a:extLst>
              <a:ext uri="{FF2B5EF4-FFF2-40B4-BE49-F238E27FC236}">
                <a16:creationId xmlns:a16="http://schemas.microsoft.com/office/drawing/2014/main" id="{B601CB32-9A14-B72A-91EF-F369245D75C3}"/>
              </a:ext>
            </a:extLst>
          </p:cNvPr>
          <p:cNvPicPr>
            <a:picLocks noChangeAspect="1"/>
          </p:cNvPicPr>
          <p:nvPr/>
        </p:nvPicPr>
        <p:blipFill>
          <a:blip r:embed="rId4"/>
          <a:stretch>
            <a:fillRect/>
          </a:stretch>
        </p:blipFill>
        <p:spPr>
          <a:xfrm>
            <a:off x="7283569" y="461514"/>
            <a:ext cx="3792747" cy="3792747"/>
          </a:xfrm>
          <a:prstGeom prst="rect">
            <a:avLst/>
          </a:prstGeom>
        </p:spPr>
      </p:pic>
    </p:spTree>
    <p:extLst>
      <p:ext uri="{BB962C8B-B14F-4D97-AF65-F5344CB8AC3E}">
        <p14:creationId xmlns:p14="http://schemas.microsoft.com/office/powerpoint/2010/main" val="426798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3" descr="Cloudb petrol boya sanatı">
            <a:extLst>
              <a:ext uri="{FF2B5EF4-FFF2-40B4-BE49-F238E27FC236}">
                <a16:creationId xmlns:a16="http://schemas.microsoft.com/office/drawing/2014/main" id="{9FFDAC7D-5E1E-9530-FEFA-C4356C6C8069}"/>
              </a:ext>
            </a:extLst>
          </p:cNvPr>
          <p:cNvPicPr>
            <a:picLocks noChangeAspect="1"/>
          </p:cNvPicPr>
          <p:nvPr/>
        </p:nvPicPr>
        <p:blipFill rotWithShape="1">
          <a:blip r:embed="rId3">
            <a:alphaModFix amt="60000"/>
          </a:blip>
          <a:srcRect t="15463" b="284"/>
          <a:stretch/>
        </p:blipFill>
        <p:spPr>
          <a:xfrm>
            <a:off x="-2" y="10"/>
            <a:ext cx="12188952" cy="6857990"/>
          </a:xfrm>
          <a:prstGeom prst="rect">
            <a:avLst/>
          </a:prstGeom>
        </p:spPr>
      </p:pic>
      <p:grpSp>
        <p:nvGrpSpPr>
          <p:cNvPr id="18" name="Group 17">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8">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Başlık 1">
            <a:extLst>
              <a:ext uri="{FF2B5EF4-FFF2-40B4-BE49-F238E27FC236}">
                <a16:creationId xmlns:a16="http://schemas.microsoft.com/office/drawing/2014/main" id="{4514EDCF-78C9-DAB2-330B-C319FCE90EF7}"/>
              </a:ext>
            </a:extLst>
          </p:cNvPr>
          <p:cNvSpPr>
            <a:spLocks noGrp="1"/>
          </p:cNvSpPr>
          <p:nvPr>
            <p:ph type="title"/>
          </p:nvPr>
        </p:nvSpPr>
        <p:spPr>
          <a:xfrm>
            <a:off x="838200" y="740211"/>
            <a:ext cx="7530685" cy="1122280"/>
          </a:xfrm>
        </p:spPr>
        <p:txBody>
          <a:bodyPr vert="horz" lIns="91440" tIns="45720" rIns="91440" bIns="45720" rtlCol="0" anchor="b">
            <a:normAutofit/>
          </a:bodyPr>
          <a:lstStyle/>
          <a:p>
            <a:r>
              <a:rPr lang="en-US" sz="5200" dirty="0">
                <a:solidFill>
                  <a:srgbClr val="FFFFFF"/>
                </a:solidFill>
                <a:cs typeface="Sabon Next LT"/>
              </a:rPr>
              <a:t>KAYNAKÇA:</a:t>
            </a:r>
            <a:endParaRPr lang="en-US" sz="5200" dirty="0">
              <a:solidFill>
                <a:srgbClr val="FFFFFF"/>
              </a:solidFill>
            </a:endParaRPr>
          </a:p>
        </p:txBody>
      </p:sp>
      <p:sp>
        <p:nvSpPr>
          <p:cNvPr id="3" name="Metin Yer Tutucusu 2">
            <a:extLst>
              <a:ext uri="{FF2B5EF4-FFF2-40B4-BE49-F238E27FC236}">
                <a16:creationId xmlns:a16="http://schemas.microsoft.com/office/drawing/2014/main" id="{2D6BDAFD-4EE2-12D8-1E32-669A120C0C30}"/>
              </a:ext>
            </a:extLst>
          </p:cNvPr>
          <p:cNvSpPr>
            <a:spLocks noGrp="1"/>
          </p:cNvSpPr>
          <p:nvPr>
            <p:ph type="body" idx="1"/>
          </p:nvPr>
        </p:nvSpPr>
        <p:spPr>
          <a:xfrm>
            <a:off x="306238" y="1874779"/>
            <a:ext cx="11752565" cy="3406973"/>
          </a:xfrm>
        </p:spPr>
        <p:txBody>
          <a:bodyPr vert="horz" lIns="91440" tIns="45720" rIns="91440" bIns="45720" rtlCol="0" anchor="t">
            <a:noAutofit/>
          </a:bodyPr>
          <a:lstStyle/>
          <a:p>
            <a:r>
              <a:rPr lang="en-US" sz="1400" dirty="0">
                <a:latin typeface="Georgia"/>
                <a:ea typeface="+mn-lt"/>
                <a:cs typeface="+mn-lt"/>
                <a:hlinkClick r:id="rId6"/>
              </a:rPr>
              <a:t>https://www.kitaptansanattan.com/en-unlu-10-soyut-sanat-resmi/</a:t>
            </a:r>
            <a:endParaRPr lang="tr-TR" sz="1400">
              <a:latin typeface="Georgia"/>
              <a:ea typeface="+mn-lt"/>
              <a:cs typeface="+mn-lt"/>
            </a:endParaRPr>
          </a:p>
          <a:p>
            <a:r>
              <a:rPr lang="en-US" sz="1400" dirty="0">
                <a:latin typeface="Georgia"/>
                <a:ea typeface="+mn-lt"/>
                <a:cs typeface="+mn-lt"/>
                <a:hlinkClick r:id="rId7"/>
              </a:rPr>
              <a:t>https://www.google.com/search?sxsrf=ALiCzsYopfJkENI-mEXxUhIOSEYXc6S0MQ:1664824946563&amp;q=Kazimir+Malevi%C3%A7&amp;stick=H4sIAAAAAAAAAONgFuLUz9U3MCwsK8xS4gAxTVLKUrS0spOt9Msyi0sTc-ITi0r0gTi-ILUoMz8lPje_LDU3Na_ECiiWWVxS_Igxglvg5Y97wlL-k9acvMboyUWCZiFxLjbXvJLMkkohXiluLoRbqpg4GHgWsQp4J1Zl5mYWKfgm5qSWZR5ePoGNEQDcYUmStAAAAA&amp;sa=X&amp;lei=cjY7Y42CIvuOxc8PrNOEyAk</a:t>
            </a:r>
            <a:endParaRPr lang="en-US" sz="1400" dirty="0">
              <a:latin typeface="Georgia"/>
            </a:endParaRPr>
          </a:p>
          <a:p>
            <a:r>
              <a:rPr lang="en-US" sz="1400" dirty="0">
                <a:latin typeface="Georgia"/>
                <a:ea typeface="+mn-lt"/>
                <a:cs typeface="+mn-lt"/>
                <a:hlinkClick r:id="rId8"/>
              </a:rPr>
              <a:t>https://www.google.com/search?sxsrf=ALiCzsYfiiZVYuftXJDMIaMZkhuzY73TuQ:1664863380434&amp;q=robert+delaunay+rhythm&amp;stick=H4sIAAAAAAAAAONgFuLUz9U3MKwwzY5X4tVP1zc0TM4uSS_Ly0rRUspOttIvyywuTcyJTywqQWJmFpdYlecXZRc_YgzgFnj5456wlPukNSevMTpyEaFJSJyLzTWvJLOkUohXipsL4YAqJg5mnkWsYkX5SalFJQopqTmJpXmJlQpFGZUlGbkT2BgBDGJp-a8AAAA&amp;sa=X&amp;cshid=1664863644833271&amp;lei=lMw7Y8r8GfGSxc8P8v2SkAI&amp;hl=tr</a:t>
            </a:r>
            <a:endParaRPr lang="en-US" sz="1400" dirty="0">
              <a:latin typeface="Georgia"/>
            </a:endParaRPr>
          </a:p>
          <a:p>
            <a:endParaRPr lang="en-US" sz="1400" dirty="0">
              <a:latin typeface="Georgia"/>
            </a:endParaRPr>
          </a:p>
          <a:p>
            <a:r>
              <a:rPr lang="en-US" sz="1400" dirty="0" err="1">
                <a:solidFill>
                  <a:schemeClr val="bg1">
                    <a:lumMod val="85000"/>
                  </a:schemeClr>
                </a:solidFill>
                <a:latin typeface="Georgia"/>
              </a:rPr>
              <a:t>H.Şevval</a:t>
            </a:r>
            <a:r>
              <a:rPr lang="en-US" sz="1400" dirty="0">
                <a:solidFill>
                  <a:schemeClr val="bg1">
                    <a:lumMod val="85000"/>
                  </a:schemeClr>
                </a:solidFill>
                <a:latin typeface="Georgia"/>
              </a:rPr>
              <a:t> TORUN</a:t>
            </a:r>
          </a:p>
          <a:p>
            <a:r>
              <a:rPr lang="en-US" sz="1400" dirty="0">
                <a:solidFill>
                  <a:schemeClr val="bg1">
                    <a:lumMod val="85000"/>
                  </a:schemeClr>
                </a:solidFill>
                <a:latin typeface="Georgia"/>
              </a:rPr>
              <a:t>İlayda EKİZ</a:t>
            </a:r>
          </a:p>
          <a:p>
            <a:r>
              <a:rPr lang="en-US" sz="1400" dirty="0" err="1">
                <a:solidFill>
                  <a:schemeClr val="bg1">
                    <a:lumMod val="85000"/>
                  </a:schemeClr>
                </a:solidFill>
                <a:latin typeface="Georgia"/>
              </a:rPr>
              <a:t>İsranur</a:t>
            </a:r>
            <a:r>
              <a:rPr lang="en-US" sz="1400" dirty="0">
                <a:solidFill>
                  <a:schemeClr val="bg1">
                    <a:lumMod val="85000"/>
                  </a:schemeClr>
                </a:solidFill>
                <a:latin typeface="Georgia"/>
              </a:rPr>
              <a:t> ACAR</a:t>
            </a:r>
          </a:p>
          <a:p>
            <a:endParaRPr lang="en-US" sz="1400" dirty="0">
              <a:solidFill>
                <a:srgbClr val="D9D9D9"/>
              </a:solidFill>
              <a:latin typeface="Georgia"/>
            </a:endParaRPr>
          </a:p>
          <a:p>
            <a:endParaRPr lang="en-US" sz="1400" dirty="0">
              <a:latin typeface="Georgia"/>
            </a:endParaRPr>
          </a:p>
          <a:p>
            <a:endParaRPr lang="en-US" sz="2200" dirty="0"/>
          </a:p>
          <a:p>
            <a:endParaRPr lang="en-US" sz="2200" dirty="0"/>
          </a:p>
        </p:txBody>
      </p:sp>
    </p:spTree>
    <p:extLst>
      <p:ext uri="{BB962C8B-B14F-4D97-AF65-F5344CB8AC3E}">
        <p14:creationId xmlns:p14="http://schemas.microsoft.com/office/powerpoint/2010/main" val="357006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7">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9">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3" descr="Cloudb petrol boya sanatı">
            <a:extLst>
              <a:ext uri="{FF2B5EF4-FFF2-40B4-BE49-F238E27FC236}">
                <a16:creationId xmlns:a16="http://schemas.microsoft.com/office/drawing/2014/main" id="{259BD59C-2C91-C09B-56F3-A2B9946DC7E0}"/>
              </a:ext>
            </a:extLst>
          </p:cNvPr>
          <p:cNvPicPr>
            <a:picLocks noChangeAspect="1"/>
          </p:cNvPicPr>
          <p:nvPr/>
        </p:nvPicPr>
        <p:blipFill rotWithShape="1">
          <a:blip r:embed="rId2">
            <a:alphaModFix amt="60000"/>
          </a:blip>
          <a:srcRect t="15453" r="-1" b="273"/>
          <a:stretch/>
        </p:blipFill>
        <p:spPr>
          <a:xfrm>
            <a:off x="20" y="10"/>
            <a:ext cx="12188932" cy="6856614"/>
          </a:xfrm>
          <a:prstGeom prst="rect">
            <a:avLst/>
          </a:prstGeom>
        </p:spPr>
      </p:pic>
      <p:grpSp>
        <p:nvGrpSpPr>
          <p:cNvPr id="22" name="Group 21">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3" name="Picture 22">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4" name="Picture 23">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6" name="Başlık 5">
            <a:extLst>
              <a:ext uri="{FF2B5EF4-FFF2-40B4-BE49-F238E27FC236}">
                <a16:creationId xmlns:a16="http://schemas.microsoft.com/office/drawing/2014/main" id="{FD709B71-F755-6271-C221-AC5B6F71F2B7}"/>
              </a:ext>
            </a:extLst>
          </p:cNvPr>
          <p:cNvSpPr>
            <a:spLocks noGrp="1"/>
          </p:cNvSpPr>
          <p:nvPr>
            <p:ph type="title"/>
          </p:nvPr>
        </p:nvSpPr>
        <p:spPr>
          <a:xfrm>
            <a:off x="1212557" y="-237217"/>
            <a:ext cx="9774619" cy="2474333"/>
          </a:xfrm>
        </p:spPr>
        <p:txBody>
          <a:bodyPr anchor="b">
            <a:normAutofit/>
          </a:bodyPr>
          <a:lstStyle/>
          <a:p>
            <a:pPr algn="ctr"/>
            <a:r>
              <a:rPr lang="tr-TR" sz="4500" i="1" dirty="0">
                <a:solidFill>
                  <a:srgbClr val="FFFFFF"/>
                </a:solidFill>
                <a:latin typeface="Georgia"/>
                <a:cs typeface="Sabon Next LT"/>
              </a:rPr>
              <a:t>SOYUT SANAT NEDİR?</a:t>
            </a:r>
          </a:p>
        </p:txBody>
      </p:sp>
      <p:sp>
        <p:nvSpPr>
          <p:cNvPr id="7" name="İçerik Yer Tutucusu 6">
            <a:extLst>
              <a:ext uri="{FF2B5EF4-FFF2-40B4-BE49-F238E27FC236}">
                <a16:creationId xmlns:a16="http://schemas.microsoft.com/office/drawing/2014/main" id="{07BE4FE6-A01B-6C27-195D-86840058A1D5}"/>
              </a:ext>
            </a:extLst>
          </p:cNvPr>
          <p:cNvSpPr>
            <a:spLocks noGrp="1"/>
          </p:cNvSpPr>
          <p:nvPr>
            <p:ph idx="1"/>
          </p:nvPr>
        </p:nvSpPr>
        <p:spPr>
          <a:xfrm>
            <a:off x="1118561" y="2609491"/>
            <a:ext cx="9954076" cy="2514600"/>
          </a:xfrm>
        </p:spPr>
        <p:txBody>
          <a:bodyPr vert="horz" lIns="91440" tIns="45720" rIns="91440" bIns="45720" rtlCol="0" anchor="ctr">
            <a:normAutofit lnSpcReduction="10000"/>
          </a:bodyPr>
          <a:lstStyle/>
          <a:p>
            <a:pPr marL="0" indent="0" algn="ctr"/>
            <a:r>
              <a:rPr lang="tr-TR" sz="2000" dirty="0">
                <a:solidFill>
                  <a:srgbClr val="FFFFFF"/>
                </a:solidFill>
                <a:latin typeface="Georgia"/>
                <a:ea typeface="+mn-lt"/>
                <a:cs typeface="+mn-lt"/>
              </a:rPr>
              <a:t>Soyut sanat, genel anlamıyla doğada var olan gerçek nesneleri betimlemek yerine, biçimler ve renklerin, temsili olmayan veya öznel kullanımı ile yapılan sanata denir.</a:t>
            </a:r>
          </a:p>
          <a:p>
            <a:pPr marL="0" indent="0" algn="ctr"/>
            <a:r>
              <a:rPr lang="tr-TR" sz="2000" dirty="0">
                <a:solidFill>
                  <a:srgbClr val="FFFFFF"/>
                </a:solidFill>
                <a:latin typeface="Georgia"/>
                <a:ea typeface="+mn-lt"/>
                <a:cs typeface="+mn-lt"/>
              </a:rPr>
              <a:t>Nonfigüratif sanat terimi ile değişmeli olarak kullanılır. 20. yüzyıl başında bu terim, gerçek biçimleri sadeleştirilmiş veya değiştirilmiş halleriyle imgelere indirgeyen Kübist ve Fütürist sanatı tanımlamak için de kullanılmıştır.</a:t>
            </a:r>
          </a:p>
          <a:p>
            <a:pPr marL="342900" indent="-342900" algn="ctr"/>
            <a:r>
              <a:rPr lang="en-US" sz="2000" dirty="0" err="1">
                <a:solidFill>
                  <a:schemeClr val="bg1">
                    <a:lumMod val="95000"/>
                  </a:schemeClr>
                </a:solidFill>
                <a:latin typeface="Georgia"/>
                <a:ea typeface="+mn-lt"/>
                <a:cs typeface="+mn-lt"/>
              </a:rPr>
              <a:t>Soyut</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sanat</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doğayı</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ortadan</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kaldırmaz</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sadece</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başka</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türlü</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anlatır</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Soyut</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resimde</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saf</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kompozisyon</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ve</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renk</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elemanlarından</a:t>
            </a:r>
            <a:r>
              <a:rPr lang="en-US" sz="2000" dirty="0">
                <a:solidFill>
                  <a:schemeClr val="bg1">
                    <a:lumMod val="95000"/>
                  </a:schemeClr>
                </a:solidFill>
                <a:latin typeface="Georgia"/>
                <a:ea typeface="+mn-lt"/>
                <a:cs typeface="+mn-lt"/>
              </a:rPr>
              <a:t> </a:t>
            </a:r>
            <a:r>
              <a:rPr lang="en-US" sz="2000" dirty="0" err="1">
                <a:solidFill>
                  <a:schemeClr val="bg1">
                    <a:lumMod val="95000"/>
                  </a:schemeClr>
                </a:solidFill>
                <a:latin typeface="Georgia"/>
                <a:ea typeface="+mn-lt"/>
                <a:cs typeface="+mn-lt"/>
              </a:rPr>
              <a:t>yararlanılmaktadır</a:t>
            </a:r>
            <a:r>
              <a:rPr lang="en-US" sz="2000" dirty="0">
                <a:solidFill>
                  <a:schemeClr val="bg1">
                    <a:lumMod val="95000"/>
                  </a:schemeClr>
                </a:solidFill>
                <a:latin typeface="Georgia"/>
                <a:ea typeface="+mn-lt"/>
                <a:cs typeface="+mn-lt"/>
              </a:rPr>
              <a:t>.</a:t>
            </a:r>
            <a:endParaRPr lang="tr-TR" sz="2000">
              <a:solidFill>
                <a:schemeClr val="bg1">
                  <a:lumMod val="95000"/>
                </a:schemeClr>
              </a:solidFill>
              <a:latin typeface="Georgia"/>
              <a:ea typeface="+mn-lt"/>
              <a:cs typeface="+mn-lt"/>
            </a:endParaRPr>
          </a:p>
          <a:p>
            <a:pPr marL="0" indent="0" algn="ctr"/>
            <a:endParaRPr lang="tr-TR" sz="2000" dirty="0">
              <a:solidFill>
                <a:schemeClr val="bg1">
                  <a:lumMod val="95000"/>
                </a:schemeClr>
              </a:solidFill>
              <a:latin typeface="Georgia"/>
            </a:endParaRPr>
          </a:p>
        </p:txBody>
      </p:sp>
    </p:spTree>
    <p:extLst>
      <p:ext uri="{BB962C8B-B14F-4D97-AF65-F5344CB8AC3E}">
        <p14:creationId xmlns:p14="http://schemas.microsoft.com/office/powerpoint/2010/main" val="395879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3" descr="Cloudb petrol boya sanatı">
            <a:extLst>
              <a:ext uri="{FF2B5EF4-FFF2-40B4-BE49-F238E27FC236}">
                <a16:creationId xmlns:a16="http://schemas.microsoft.com/office/drawing/2014/main" id="{4EC8EC14-49AD-1418-2A13-33FB183AEA79}"/>
              </a:ext>
            </a:extLst>
          </p:cNvPr>
          <p:cNvPicPr>
            <a:picLocks noChangeAspect="1"/>
          </p:cNvPicPr>
          <p:nvPr/>
        </p:nvPicPr>
        <p:blipFill rotWithShape="1">
          <a:blip r:embed="rId3">
            <a:alphaModFix amt="60000"/>
          </a:blip>
          <a:srcRect t="15453" r="-1" b="273"/>
          <a:stretch/>
        </p:blipFill>
        <p:spPr>
          <a:xfrm>
            <a:off x="3048" y="10"/>
            <a:ext cx="12188952" cy="6856614"/>
          </a:xfrm>
          <a:prstGeom prst="rect">
            <a:avLst/>
          </a:prstGeom>
        </p:spPr>
      </p:pic>
      <p:sp>
        <p:nvSpPr>
          <p:cNvPr id="2" name="Başlık 1">
            <a:extLst>
              <a:ext uri="{FF2B5EF4-FFF2-40B4-BE49-F238E27FC236}">
                <a16:creationId xmlns:a16="http://schemas.microsoft.com/office/drawing/2014/main" id="{178FF51F-3CC6-B51E-60A9-82CC9B1A7673}"/>
              </a:ext>
            </a:extLst>
          </p:cNvPr>
          <p:cNvSpPr>
            <a:spLocks noGrp="1"/>
          </p:cNvSpPr>
          <p:nvPr>
            <p:ph type="title"/>
          </p:nvPr>
        </p:nvSpPr>
        <p:spPr>
          <a:xfrm>
            <a:off x="1096917" y="2225777"/>
            <a:ext cx="10190071" cy="3145855"/>
          </a:xfrm>
        </p:spPr>
        <p:txBody>
          <a:bodyPr vert="horz" lIns="91440" tIns="45720" rIns="91440" bIns="45720" rtlCol="0" anchor="b">
            <a:noAutofit/>
          </a:bodyPr>
          <a:lstStyle/>
          <a:p>
            <a:pPr algn="ct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Temsili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olmayan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aslında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bir</a:t>
            </a:r>
            <a:r>
              <a:rPr lang="en-US" sz="2400" dirty="0">
                <a:solidFill>
                  <a:schemeClr val="bg1">
                    <a:lumMod val="95000"/>
                  </a:schemeClr>
                </a:solidFill>
                <a:latin typeface="Georgia"/>
                <a:ea typeface="+mj-lt"/>
                <a:cs typeface="+mj-lt"/>
              </a:rPr>
              <a:t> 20.yy </a:t>
            </a:r>
            <a:r>
              <a:rPr lang="en-US" sz="2400" dirty="0" err="1">
                <a:solidFill>
                  <a:schemeClr val="bg1">
                    <a:lumMod val="95000"/>
                  </a:schemeClr>
                </a:solidFill>
                <a:latin typeface="Georgia"/>
                <a:ea typeface="+mj-lt"/>
                <a:cs typeface="+mj-lt"/>
              </a:rPr>
              <a:t>icadı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değildir</a:t>
            </a:r>
            <a:r>
              <a:rPr lang="en-US" sz="2400" dirty="0">
                <a:solidFill>
                  <a:schemeClr val="bg1">
                    <a:lumMod val="95000"/>
                  </a:schemeClr>
                </a:solidFill>
                <a:latin typeface="Georgia"/>
                <a:ea typeface="+mj-lt"/>
                <a:cs typeface="+mj-lt"/>
              </a:rPr>
              <a:t>. İslam </a:t>
            </a:r>
            <a:r>
              <a:rPr lang="en-US" sz="2400" dirty="0" err="1">
                <a:solidFill>
                  <a:schemeClr val="bg1">
                    <a:lumMod val="95000"/>
                  </a:schemeClr>
                </a:solidFill>
                <a:latin typeface="Georgia"/>
                <a:ea typeface="+mj-lt"/>
                <a:cs typeface="+mj-lt"/>
              </a:rPr>
              <a:t>ve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Musevi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geleneklerinde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insanların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resmedilmesinin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yasak</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olması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nedeniyle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bu</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kültürlerde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süsleme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sanatları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önemli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derecede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gelişmiştir</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Bunlara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örnek</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olarak</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gösterilebilecek</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kaligrafi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ve</a:t>
            </a:r>
            <a:r>
              <a:rPr lang="en-US" sz="2400" dirty="0">
                <a:solidFill>
                  <a:schemeClr val="bg1">
                    <a:lumMod val="95000"/>
                  </a:schemeClr>
                </a:solidFill>
                <a:latin typeface="Georgia"/>
                <a:ea typeface="+mj-lt"/>
                <a:cs typeface="+mj-lt"/>
              </a:rPr>
              <a:t> hat </a:t>
            </a:r>
            <a:r>
              <a:rPr lang="en-US" sz="2400" dirty="0" err="1">
                <a:solidFill>
                  <a:schemeClr val="bg1">
                    <a:lumMod val="95000"/>
                  </a:schemeClr>
                </a:solidFill>
                <a:latin typeface="Georgia"/>
                <a:ea typeface="+mj-lt"/>
                <a:cs typeface="+mj-lt"/>
              </a:rPr>
              <a:t>sanatı</a:t>
            </a:r>
            <a:r>
              <a:rPr lang="en-US" sz="2400" dirty="0">
                <a:solidFill>
                  <a:schemeClr val="bg1">
                    <a:lumMod val="95000"/>
                  </a:schemeClr>
                </a:solidFill>
                <a:latin typeface="Georgia"/>
                <a:ea typeface="+mj-lt"/>
                <a:cs typeface="+mj-lt"/>
              </a:rPr>
              <a:t> da </a:t>
            </a:r>
            <a:r>
              <a:rPr lang="en-US" sz="2400" dirty="0" err="1">
                <a:solidFill>
                  <a:schemeClr val="bg1">
                    <a:lumMod val="95000"/>
                  </a:schemeClr>
                </a:solidFill>
                <a:latin typeface="Georgia"/>
                <a:ea typeface="+mj-lt"/>
                <a:cs typeface="+mj-lt"/>
              </a:rPr>
              <a:t>nonfigüratif</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sanatlardır</a:t>
            </a:r>
            <a:r>
              <a:rPr lang="en-US" sz="2400" dirty="0">
                <a:solidFill>
                  <a:schemeClr val="bg1">
                    <a:lumMod val="95000"/>
                  </a:schemeClr>
                </a:solidFill>
                <a:latin typeface="Georgia"/>
                <a:ea typeface="+mj-lt"/>
                <a:cs typeface="+mj-lt"/>
              </a:rPr>
              <a:t>.</a:t>
            </a:r>
            <a:br>
              <a:rPr lang="en-US" sz="2400" dirty="0">
                <a:solidFill>
                  <a:schemeClr val="bg1">
                    <a:lumMod val="95000"/>
                  </a:schemeClr>
                </a:solidFill>
                <a:latin typeface="Georgia"/>
                <a:ea typeface="+mj-lt"/>
                <a:cs typeface="+mj-lt"/>
              </a:rPr>
            </a:b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Batı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kültüründe</a:t>
            </a:r>
            <a:r>
              <a:rPr lang="en-US" sz="2400" dirty="0">
                <a:solidFill>
                  <a:schemeClr val="bg1">
                    <a:lumMod val="95000"/>
                  </a:schemeClr>
                </a:solidFill>
                <a:latin typeface="Georgia"/>
                <a:ea typeface="+mj-lt"/>
                <a:cs typeface="+mj-lt"/>
              </a:rPr>
              <a:t> de </a:t>
            </a:r>
            <a:r>
              <a:rPr lang="en-US" sz="2400" dirty="0" err="1">
                <a:solidFill>
                  <a:schemeClr val="bg1">
                    <a:lumMod val="95000"/>
                  </a:schemeClr>
                </a:solidFill>
                <a:latin typeface="Georgia"/>
                <a:ea typeface="+mj-lt"/>
                <a:cs typeface="+mj-lt"/>
              </a:rPr>
              <a:t>soyut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tasarımların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kökü</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eskilere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dayanır</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Bunlara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rağmen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soyut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süsleme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sanatlarından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farklı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olarak</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dekoratif</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değil</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güzel</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sanatlar</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adı</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altında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incelenir</a:t>
            </a:r>
            <a:r>
              <a:rPr lang="en-US" sz="2400" dirty="0">
                <a:solidFill>
                  <a:schemeClr val="bg1">
                    <a:lumMod val="95000"/>
                  </a:schemeClr>
                </a:solidFill>
                <a:latin typeface="Georgia"/>
                <a:ea typeface="+mj-lt"/>
                <a:cs typeface="+mj-lt"/>
              </a:rPr>
              <a:t>. Bunun </a:t>
            </a:r>
            <a:r>
              <a:rPr lang="en-US" sz="2400" dirty="0" err="1">
                <a:solidFill>
                  <a:schemeClr val="bg1">
                    <a:lumMod val="95000"/>
                  </a:schemeClr>
                </a:solidFill>
                <a:latin typeface="Georgia"/>
                <a:ea typeface="+mj-lt"/>
                <a:cs typeface="+mj-lt"/>
              </a:rPr>
              <a:t>nedeni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soyut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eserinin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kendi</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başına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sanatçının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sadece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eserin</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kendisine</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yoğunlaşmasıyla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ortaya</a:t>
            </a:r>
            <a:r>
              <a:rPr lang="en-US" sz="2400" dirty="0">
                <a:solidFill>
                  <a:schemeClr val="bg1">
                    <a:lumMod val="95000"/>
                  </a:schemeClr>
                </a:solidFill>
                <a:latin typeface="Georgia"/>
                <a:ea typeface="+mj-lt"/>
                <a:cs typeface="+mj-lt"/>
              </a:rPr>
              <a:t> </a:t>
            </a:r>
            <a:r>
              <a:rPr lang="en-US" sz="2400" dirty="0" err="1">
                <a:solidFill>
                  <a:schemeClr val="bg1">
                    <a:lumMod val="95000"/>
                  </a:schemeClr>
                </a:solidFill>
                <a:latin typeface="Georgia"/>
                <a:ea typeface="+mj-lt"/>
                <a:cs typeface="+mj-lt"/>
              </a:rPr>
              <a:t>çıkmasıdır</a:t>
            </a:r>
            <a:r>
              <a:rPr lang="en-US" sz="2400" dirty="0">
                <a:solidFill>
                  <a:schemeClr val="bg1">
                    <a:lumMod val="95000"/>
                  </a:schemeClr>
                </a:solidFill>
                <a:latin typeface="Georgia"/>
                <a:ea typeface="+mj-lt"/>
                <a:cs typeface="+mj-lt"/>
              </a:rPr>
              <a:t>.</a:t>
            </a:r>
            <a:endParaRPr lang="en-US" sz="2400">
              <a:solidFill>
                <a:schemeClr val="bg1">
                  <a:lumMod val="95000"/>
                </a:schemeClr>
              </a:solidFill>
              <a:latin typeface="Georgia"/>
            </a:endParaRPr>
          </a:p>
          <a:p>
            <a:pPr algn="ctr"/>
            <a:endParaRPr lang="en-US" sz="2400" dirty="0">
              <a:solidFill>
                <a:schemeClr val="bg1">
                  <a:lumMod val="95000"/>
                </a:schemeClr>
              </a:solidFill>
              <a:latin typeface="Georgia"/>
              <a:cs typeface="Sabon Next LT"/>
            </a:endParaRPr>
          </a:p>
        </p:txBody>
      </p:sp>
    </p:spTree>
    <p:extLst>
      <p:ext uri="{BB962C8B-B14F-4D97-AF65-F5344CB8AC3E}">
        <p14:creationId xmlns:p14="http://schemas.microsoft.com/office/powerpoint/2010/main" val="1050452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Content Placeholder 3" descr="Cloudb petrol boya sanatı">
            <a:extLst>
              <a:ext uri="{FF2B5EF4-FFF2-40B4-BE49-F238E27FC236}">
                <a16:creationId xmlns:a16="http://schemas.microsoft.com/office/drawing/2014/main" id="{01C3D983-5E13-F437-CE4E-9D30C4E87D48}"/>
              </a:ext>
            </a:extLst>
          </p:cNvPr>
          <p:cNvPicPr>
            <a:picLocks noGrp="1" noChangeAspect="1"/>
          </p:cNvPicPr>
          <p:nvPr>
            <p:ph idx="4294967295"/>
          </p:nvPr>
        </p:nvPicPr>
        <p:blipFill rotWithShape="1">
          <a:blip r:embed="rId2">
            <a:alphaModFix amt="60000"/>
          </a:blip>
          <a:srcRect t="15463" b="284"/>
          <a:stretch/>
        </p:blipFill>
        <p:spPr>
          <a:xfrm>
            <a:off x="20" y="10"/>
            <a:ext cx="12191980" cy="6856614"/>
          </a:xfrm>
          <a:prstGeom prst="rect">
            <a:avLst/>
          </a:prstGeom>
        </p:spPr>
      </p:pic>
      <p:sp>
        <p:nvSpPr>
          <p:cNvPr id="2" name="Başlık 1">
            <a:extLst>
              <a:ext uri="{FF2B5EF4-FFF2-40B4-BE49-F238E27FC236}">
                <a16:creationId xmlns:a16="http://schemas.microsoft.com/office/drawing/2014/main" id="{7DC02FD4-F4D2-ECA4-1B34-FD9BF7A6D94C}"/>
              </a:ext>
            </a:extLst>
          </p:cNvPr>
          <p:cNvSpPr>
            <a:spLocks noGrp="1"/>
          </p:cNvSpPr>
          <p:nvPr>
            <p:ph type="ctrTitle"/>
          </p:nvPr>
        </p:nvSpPr>
        <p:spPr>
          <a:xfrm>
            <a:off x="2089030" y="1890400"/>
            <a:ext cx="7530685" cy="3163864"/>
          </a:xfrm>
        </p:spPr>
        <p:txBody>
          <a:bodyPr vert="horz" lIns="91440" tIns="45720" rIns="91440" bIns="45720" rtlCol="0">
            <a:normAutofit/>
          </a:bodyPr>
          <a:lstStyle/>
          <a:p>
            <a:pPr algn="l">
              <a:lnSpc>
                <a:spcPct val="90000"/>
              </a:lnSpc>
            </a:pPr>
            <a:r>
              <a:rPr lang="en-US" sz="2500">
                <a:solidFill>
                  <a:srgbClr val="FFFFFF"/>
                </a:solidFill>
                <a:latin typeface="Georgia"/>
              </a:rPr>
              <a:t>Soyut Sanat Akımının Uygulama alanı sadece resim sanatı içinde kalmamış; biçim ve renklere sonsuz bir serbestlik tanıması nedeniyle heykeltıraşlık, mimarlık, süsleme, dekor ve kostüm gibi sanatları da etkisi altında bırakmıştır. Günlük hayatta kullandığımız eşyaların biçim ve renkleri bile soyut sanatın etkisi altında kalmıştır.</a:t>
            </a:r>
          </a:p>
        </p:txBody>
      </p:sp>
      <p:sp>
        <p:nvSpPr>
          <p:cNvPr id="25" name="Alt Başlık 24">
            <a:extLst>
              <a:ext uri="{FF2B5EF4-FFF2-40B4-BE49-F238E27FC236}">
                <a16:creationId xmlns:a16="http://schemas.microsoft.com/office/drawing/2014/main" id="{49730A7E-BC6E-783B-E1A0-BD9EAADD3627}"/>
              </a:ext>
            </a:extLst>
          </p:cNvPr>
          <p:cNvSpPr>
            <a:spLocks noGrp="1"/>
          </p:cNvSpPr>
          <p:nvPr>
            <p:ph type="subTitle" idx="1"/>
          </p:nvPr>
        </p:nvSpPr>
        <p:spPr>
          <a:xfrm>
            <a:off x="1959635" y="1127156"/>
            <a:ext cx="7583133" cy="1279124"/>
          </a:xfrm>
        </p:spPr>
        <p:txBody>
          <a:bodyPr vert="horz" lIns="91440" tIns="45720" rIns="91440" bIns="45720" rtlCol="0" anchor="t">
            <a:normAutofit/>
          </a:bodyPr>
          <a:lstStyle/>
          <a:p>
            <a:pPr algn="l"/>
            <a:r>
              <a:rPr lang="tr-TR" sz="4500" i="1" dirty="0">
                <a:solidFill>
                  <a:srgbClr val="FFFFFF"/>
                </a:solidFill>
                <a:latin typeface="Georgia"/>
              </a:rPr>
              <a:t>KULLANIM ALANLARI:</a:t>
            </a:r>
          </a:p>
        </p:txBody>
      </p:sp>
    </p:spTree>
    <p:extLst>
      <p:ext uri="{BB962C8B-B14F-4D97-AF65-F5344CB8AC3E}">
        <p14:creationId xmlns:p14="http://schemas.microsoft.com/office/powerpoint/2010/main" val="24672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5" name="Rectangle 1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3" descr="Cloudb petrol boya sanatı">
            <a:extLst>
              <a:ext uri="{FF2B5EF4-FFF2-40B4-BE49-F238E27FC236}">
                <a16:creationId xmlns:a16="http://schemas.microsoft.com/office/drawing/2014/main" id="{265658CC-ECA1-F8CB-B315-8B11311A6250}"/>
              </a:ext>
            </a:extLst>
          </p:cNvPr>
          <p:cNvPicPr>
            <a:picLocks noGrp="1" noChangeAspect="1"/>
          </p:cNvPicPr>
          <p:nvPr>
            <p:ph sz="half" idx="1"/>
          </p:nvPr>
        </p:nvPicPr>
        <p:blipFill rotWithShape="1">
          <a:blip r:embed="rId3">
            <a:alphaModFix amt="60000"/>
          </a:blip>
          <a:srcRect t="15463" b="284"/>
          <a:stretch/>
        </p:blipFill>
        <p:spPr>
          <a:xfrm>
            <a:off x="20" y="10"/>
            <a:ext cx="12191980" cy="6856614"/>
          </a:xfrm>
          <a:prstGeom prst="rect">
            <a:avLst/>
          </a:prstGeom>
        </p:spPr>
      </p:pic>
      <p:sp>
        <p:nvSpPr>
          <p:cNvPr id="2" name="Başlık 1">
            <a:extLst>
              <a:ext uri="{FF2B5EF4-FFF2-40B4-BE49-F238E27FC236}">
                <a16:creationId xmlns:a16="http://schemas.microsoft.com/office/drawing/2014/main" id="{FD62627B-F093-E358-BD13-0E3E5EB352B3}"/>
              </a:ext>
            </a:extLst>
          </p:cNvPr>
          <p:cNvSpPr>
            <a:spLocks noGrp="1"/>
          </p:cNvSpPr>
          <p:nvPr>
            <p:ph type="title"/>
          </p:nvPr>
        </p:nvSpPr>
        <p:spPr>
          <a:xfrm>
            <a:off x="925010" y="-50311"/>
            <a:ext cx="4795282" cy="5018227"/>
          </a:xfrm>
        </p:spPr>
        <p:txBody>
          <a:bodyPr vert="horz" lIns="91440" tIns="45720" rIns="91440" bIns="45720" rtlCol="0" anchor="ctr">
            <a:normAutofit fontScale="90000"/>
          </a:bodyPr>
          <a:lstStyle/>
          <a:p>
            <a:pPr>
              <a:lnSpc>
                <a:spcPct val="90000"/>
              </a:lnSpc>
            </a:pPr>
            <a:r>
              <a:rPr lang="en-US" sz="2800" dirty="0">
                <a:solidFill>
                  <a:srgbClr val="FFFFFF"/>
                </a:solidFill>
              </a:rPr>
              <a:t> </a:t>
            </a:r>
            <a:br>
              <a:rPr lang="en-US" sz="2800" dirty="0">
                <a:solidFill>
                  <a:srgbClr val="FFFFFF"/>
                </a:solidFill>
                <a:cs typeface="Sabon Next LT"/>
              </a:rPr>
            </a:br>
            <a:br>
              <a:rPr lang="en-US" sz="2800" dirty="0">
                <a:solidFill>
                  <a:srgbClr val="FFFFFF"/>
                </a:solidFill>
                <a:cs typeface="Sabon Next LT"/>
              </a:rPr>
            </a:br>
            <a:br>
              <a:rPr lang="en-US" sz="2800" dirty="0">
                <a:solidFill>
                  <a:srgbClr val="FFFFFF"/>
                </a:solidFill>
              </a:rPr>
            </a:br>
            <a:br>
              <a:rPr lang="en-US" sz="2800" dirty="0">
                <a:solidFill>
                  <a:srgbClr val="FFFFFF"/>
                </a:solidFill>
              </a:rPr>
            </a:br>
            <a:br>
              <a:rPr lang="en-US" sz="2800" dirty="0">
                <a:solidFill>
                  <a:srgbClr val="FFFFFF"/>
                </a:solidFill>
              </a:rPr>
            </a:br>
            <a:br>
              <a:rPr lang="en-US" sz="2800" dirty="0">
                <a:solidFill>
                  <a:srgbClr val="FFFFFF"/>
                </a:solidFill>
              </a:rPr>
            </a:br>
            <a:br>
              <a:rPr lang="en-US" sz="2800" dirty="0">
                <a:solidFill>
                  <a:srgbClr val="FFFFFF"/>
                </a:solidFill>
              </a:rPr>
            </a:br>
            <a:br>
              <a:rPr lang="en-US" sz="2800" dirty="0">
                <a:solidFill>
                  <a:srgbClr val="FFFFFF"/>
                </a:solidFill>
              </a:rPr>
            </a:br>
            <a:br>
              <a:rPr lang="en-US" sz="2800" dirty="0">
                <a:solidFill>
                  <a:srgbClr val="FFFFFF"/>
                </a:solidFill>
              </a:rPr>
            </a:br>
            <a:r>
              <a:rPr lang="en-US" sz="2800" dirty="0" err="1">
                <a:solidFill>
                  <a:srgbClr val="FFFFFF"/>
                </a:solidFill>
              </a:rPr>
              <a:t>Soyut</a:t>
            </a:r>
            <a:r>
              <a:rPr lang="en-US" sz="2800" dirty="0">
                <a:solidFill>
                  <a:srgbClr val="FFFFFF"/>
                </a:solidFill>
              </a:rPr>
              <a:t> Sanat </a:t>
            </a:r>
            <a:r>
              <a:rPr lang="en-US" sz="2800" dirty="0" err="1">
                <a:solidFill>
                  <a:srgbClr val="FFFFFF"/>
                </a:solidFill>
              </a:rPr>
              <a:t>Akımının</a:t>
            </a:r>
            <a:r>
              <a:rPr lang="en-US" sz="2800" dirty="0">
                <a:solidFill>
                  <a:srgbClr val="FFFFFF"/>
                </a:solidFill>
              </a:rPr>
              <a:t> </a:t>
            </a:r>
            <a:r>
              <a:rPr lang="en-US" sz="2800" dirty="0" err="1">
                <a:solidFill>
                  <a:srgbClr val="FFFFFF"/>
                </a:solidFill>
              </a:rPr>
              <a:t>Temsilcileri</a:t>
            </a:r>
            <a:r>
              <a:rPr lang="en-US" sz="2800" dirty="0">
                <a:solidFill>
                  <a:srgbClr val="FFFFFF"/>
                </a:solidFill>
              </a:rPr>
              <a:t>:</a:t>
            </a:r>
          </a:p>
          <a:p>
            <a:pPr>
              <a:lnSpc>
                <a:spcPct val="90000"/>
              </a:lnSpc>
            </a:pPr>
            <a:endParaRPr lang="en-US" sz="2800">
              <a:solidFill>
                <a:srgbClr val="FFFFFF"/>
              </a:solidFill>
            </a:endParaRPr>
          </a:p>
          <a:p>
            <a:pPr>
              <a:lnSpc>
                <a:spcPct val="90000"/>
              </a:lnSpc>
            </a:pPr>
            <a:br>
              <a:rPr lang="en-US" sz="2800" dirty="0">
                <a:solidFill>
                  <a:srgbClr val="FFFFFF"/>
                </a:solidFill>
              </a:rPr>
            </a:br>
            <a:r>
              <a:rPr lang="en-US" sz="2800" dirty="0">
                <a:solidFill>
                  <a:srgbClr val="FFFFFF"/>
                </a:solidFill>
              </a:rPr>
              <a:t>– Wassily Kandinsky, </a:t>
            </a:r>
            <a:endParaRPr lang="en-US" sz="2800" dirty="0">
              <a:solidFill>
                <a:srgbClr val="FFFFFF"/>
              </a:solidFill>
              <a:cs typeface="Sabon Next LT"/>
            </a:endParaRPr>
          </a:p>
          <a:p>
            <a:pPr>
              <a:lnSpc>
                <a:spcPct val="90000"/>
              </a:lnSpc>
            </a:pPr>
            <a:endParaRPr lang="en-US" sz="2800">
              <a:solidFill>
                <a:srgbClr val="FFFFFF"/>
              </a:solidFill>
            </a:endParaRPr>
          </a:p>
          <a:p>
            <a:pPr>
              <a:lnSpc>
                <a:spcPct val="90000"/>
              </a:lnSpc>
            </a:pPr>
            <a:r>
              <a:rPr lang="en-US" sz="2800" dirty="0">
                <a:solidFill>
                  <a:srgbClr val="FFFFFF"/>
                </a:solidFill>
              </a:rPr>
              <a:t>– Piet Mondrian,</a:t>
            </a:r>
            <a:endParaRPr lang="en-US" sz="2800" dirty="0">
              <a:solidFill>
                <a:srgbClr val="FFFFFF"/>
              </a:solidFill>
              <a:cs typeface="Sabon Next LT"/>
            </a:endParaRPr>
          </a:p>
          <a:p>
            <a:pPr>
              <a:lnSpc>
                <a:spcPct val="90000"/>
              </a:lnSpc>
            </a:pPr>
            <a:endParaRPr lang="en-US" sz="2800">
              <a:solidFill>
                <a:srgbClr val="FFFFFF"/>
              </a:solidFill>
            </a:endParaRPr>
          </a:p>
          <a:p>
            <a:pPr>
              <a:lnSpc>
                <a:spcPct val="90000"/>
              </a:lnSpc>
            </a:pPr>
            <a:r>
              <a:rPr lang="en-US" sz="2800" dirty="0">
                <a:solidFill>
                  <a:srgbClr val="FFFFFF"/>
                </a:solidFill>
              </a:rPr>
              <a:t>– Robert Delaunay,</a:t>
            </a:r>
            <a:endParaRPr lang="en-US" sz="2800" dirty="0">
              <a:solidFill>
                <a:srgbClr val="FFFFFF"/>
              </a:solidFill>
              <a:cs typeface="Sabon Next LT"/>
            </a:endParaRPr>
          </a:p>
          <a:p>
            <a:pPr>
              <a:lnSpc>
                <a:spcPct val="90000"/>
              </a:lnSpc>
            </a:pPr>
            <a:endParaRPr lang="en-US" sz="2800">
              <a:solidFill>
                <a:srgbClr val="FFFFFF"/>
              </a:solidFill>
            </a:endParaRPr>
          </a:p>
          <a:p>
            <a:pPr>
              <a:lnSpc>
                <a:spcPct val="90000"/>
              </a:lnSpc>
            </a:pPr>
            <a:r>
              <a:rPr lang="en-US" sz="2800" dirty="0">
                <a:solidFill>
                  <a:srgbClr val="FFFFFF"/>
                </a:solidFill>
              </a:rPr>
              <a:t>– Kazimir </a:t>
            </a:r>
            <a:r>
              <a:rPr lang="en-US" sz="2800" dirty="0" err="1">
                <a:solidFill>
                  <a:srgbClr val="FFFFFF"/>
                </a:solidFill>
              </a:rPr>
              <a:t>Maleviç</a:t>
            </a:r>
            <a:r>
              <a:rPr lang="en-US" sz="2800" dirty="0">
                <a:solidFill>
                  <a:srgbClr val="FFFFFF"/>
                </a:solidFill>
              </a:rPr>
              <a:t>,</a:t>
            </a:r>
            <a:endParaRPr lang="en-US" sz="2800" dirty="0">
              <a:solidFill>
                <a:srgbClr val="FFFFFF"/>
              </a:solidFill>
              <a:cs typeface="Sabon Next LT"/>
            </a:endParaRPr>
          </a:p>
          <a:p>
            <a:pPr>
              <a:lnSpc>
                <a:spcPct val="90000"/>
              </a:lnSpc>
            </a:pPr>
            <a:endParaRPr lang="en-US" sz="2800">
              <a:solidFill>
                <a:srgbClr val="FFFFFF"/>
              </a:solidFill>
            </a:endParaRPr>
          </a:p>
          <a:p>
            <a:pPr>
              <a:lnSpc>
                <a:spcPct val="90000"/>
              </a:lnSpc>
            </a:pPr>
            <a:r>
              <a:rPr lang="en-US" sz="2800" dirty="0">
                <a:solidFill>
                  <a:srgbClr val="FFFFFF"/>
                </a:solidFill>
              </a:rPr>
              <a:t>– Jean Arp,</a:t>
            </a:r>
            <a:endParaRPr lang="en-US" sz="2800" dirty="0">
              <a:solidFill>
                <a:srgbClr val="FFFFFF"/>
              </a:solidFill>
              <a:cs typeface="Sabon Next LT"/>
            </a:endParaRPr>
          </a:p>
          <a:p>
            <a:pPr>
              <a:lnSpc>
                <a:spcPct val="90000"/>
              </a:lnSpc>
            </a:pPr>
            <a:endParaRPr lang="en-US" sz="2800">
              <a:solidFill>
                <a:srgbClr val="FFFFFF"/>
              </a:solidFill>
            </a:endParaRPr>
          </a:p>
          <a:p>
            <a:pPr>
              <a:lnSpc>
                <a:spcPct val="90000"/>
              </a:lnSpc>
            </a:pPr>
            <a:endParaRPr lang="en-US" sz="2800">
              <a:solidFill>
                <a:srgbClr val="FFFFFF"/>
              </a:solidFill>
            </a:endParaRPr>
          </a:p>
          <a:p>
            <a:pPr>
              <a:lnSpc>
                <a:spcPct val="90000"/>
              </a:lnSpc>
            </a:pPr>
            <a:endParaRPr lang="en-US" sz="2800">
              <a:solidFill>
                <a:srgbClr val="FFFFFF"/>
              </a:solidFill>
            </a:endParaRPr>
          </a:p>
          <a:p>
            <a:pPr>
              <a:lnSpc>
                <a:spcPct val="90000"/>
              </a:lnSpc>
            </a:pPr>
            <a:endParaRPr lang="en-US" sz="2800">
              <a:solidFill>
                <a:srgbClr val="FFFFFF"/>
              </a:solidFill>
            </a:endParaRPr>
          </a:p>
          <a:p>
            <a:pPr>
              <a:lnSpc>
                <a:spcPct val="90000"/>
              </a:lnSpc>
            </a:pPr>
            <a:endParaRPr lang="en-US" sz="2800">
              <a:solidFill>
                <a:srgbClr val="FFFFFF"/>
              </a:solidFill>
            </a:endParaRPr>
          </a:p>
          <a:p>
            <a:pPr>
              <a:lnSpc>
                <a:spcPct val="90000"/>
              </a:lnSpc>
            </a:pPr>
            <a:endParaRPr lang="en-US" sz="2800">
              <a:solidFill>
                <a:srgbClr val="FFFFFF"/>
              </a:solidFill>
            </a:endParaRPr>
          </a:p>
        </p:txBody>
      </p:sp>
      <p:sp>
        <p:nvSpPr>
          <p:cNvPr id="6" name="İçerik Yer Tutucusu 5">
            <a:extLst>
              <a:ext uri="{FF2B5EF4-FFF2-40B4-BE49-F238E27FC236}">
                <a16:creationId xmlns:a16="http://schemas.microsoft.com/office/drawing/2014/main" id="{5E2C1A25-AAF0-EF96-09FB-5CCF3852CC65}"/>
              </a:ext>
            </a:extLst>
          </p:cNvPr>
          <p:cNvSpPr>
            <a:spLocks noGrp="1"/>
          </p:cNvSpPr>
          <p:nvPr>
            <p:ph sz="half" idx="2"/>
          </p:nvPr>
        </p:nvSpPr>
        <p:spPr>
          <a:xfrm>
            <a:off x="6209749" y="1258500"/>
            <a:ext cx="4977905" cy="5017076"/>
          </a:xfrm>
        </p:spPr>
        <p:txBody>
          <a:bodyPr vert="horz" lIns="91440" tIns="45720" rIns="91440" bIns="45720" rtlCol="0" anchor="ctr">
            <a:normAutofit fontScale="92500" lnSpcReduction="20000"/>
          </a:bodyPr>
          <a:lstStyle/>
          <a:p>
            <a:pPr marL="0" indent="0"/>
            <a:r>
              <a:rPr lang="en-US" sz="1800" dirty="0">
                <a:ea typeface="+mn-lt"/>
                <a:cs typeface="+mn-lt"/>
              </a:rPr>
              <a:t>     </a:t>
            </a:r>
            <a:r>
              <a:rPr lang="en-US" sz="2400" dirty="0">
                <a:solidFill>
                  <a:schemeClr val="bg1">
                    <a:lumMod val="95000"/>
                  </a:schemeClr>
                </a:solidFill>
                <a:latin typeface="Georgia"/>
                <a:ea typeface="+mn-lt"/>
                <a:cs typeface="+mn-lt"/>
              </a:rPr>
              <a:t>– Wols,</a:t>
            </a:r>
            <a:endParaRPr lang="en-US" sz="2400" dirty="0">
              <a:solidFill>
                <a:schemeClr val="bg1">
                  <a:lumMod val="95000"/>
                </a:schemeClr>
              </a:solidFill>
              <a:latin typeface="Georgia"/>
            </a:endParaRPr>
          </a:p>
          <a:p>
            <a:pPr marL="0" indent="0"/>
            <a:endParaRPr lang="en-US" sz="2400" dirty="0">
              <a:solidFill>
                <a:schemeClr val="bg1">
                  <a:lumMod val="95000"/>
                </a:schemeClr>
              </a:solidFill>
              <a:latin typeface="Georgia"/>
              <a:ea typeface="+mn-lt"/>
              <a:cs typeface="+mn-lt"/>
            </a:endParaRPr>
          </a:p>
          <a:p>
            <a:r>
              <a:rPr lang="en-US" sz="2400" dirty="0">
                <a:solidFill>
                  <a:schemeClr val="bg1">
                    <a:lumMod val="95000"/>
                  </a:schemeClr>
                </a:solidFill>
                <a:latin typeface="Georgia"/>
                <a:ea typeface="+mn-lt"/>
                <a:cs typeface="+mn-lt"/>
              </a:rPr>
              <a:t>– Jackson Pollock,</a:t>
            </a:r>
            <a:endParaRPr lang="en-US" sz="2400" dirty="0">
              <a:solidFill>
                <a:schemeClr val="bg1">
                  <a:lumMod val="95000"/>
                </a:schemeClr>
              </a:solidFill>
              <a:latin typeface="Georgia"/>
            </a:endParaRPr>
          </a:p>
          <a:p>
            <a:endParaRPr lang="en-US" sz="2400" dirty="0">
              <a:solidFill>
                <a:schemeClr val="bg1">
                  <a:lumMod val="95000"/>
                </a:schemeClr>
              </a:solidFill>
              <a:latin typeface="Georgia"/>
              <a:ea typeface="+mn-lt"/>
              <a:cs typeface="+mn-lt"/>
            </a:endParaRPr>
          </a:p>
          <a:p>
            <a:r>
              <a:rPr lang="en-US" sz="2400" dirty="0">
                <a:solidFill>
                  <a:schemeClr val="bg1">
                    <a:lumMod val="95000"/>
                  </a:schemeClr>
                </a:solidFill>
                <a:latin typeface="Georgia"/>
                <a:ea typeface="+mn-lt"/>
                <a:cs typeface="+mn-lt"/>
              </a:rPr>
              <a:t>– Nicolas de Stael,</a:t>
            </a:r>
            <a:endParaRPr lang="en-US" sz="2400" dirty="0">
              <a:solidFill>
                <a:schemeClr val="bg1">
                  <a:lumMod val="95000"/>
                </a:schemeClr>
              </a:solidFill>
              <a:latin typeface="Georgia"/>
            </a:endParaRPr>
          </a:p>
          <a:p>
            <a:endParaRPr lang="en-US" sz="2400" dirty="0">
              <a:solidFill>
                <a:schemeClr val="bg1">
                  <a:lumMod val="95000"/>
                </a:schemeClr>
              </a:solidFill>
              <a:latin typeface="Georgia"/>
              <a:ea typeface="+mn-lt"/>
              <a:cs typeface="+mn-lt"/>
            </a:endParaRPr>
          </a:p>
          <a:p>
            <a:r>
              <a:rPr lang="en-US" sz="2400" dirty="0">
                <a:solidFill>
                  <a:schemeClr val="bg1">
                    <a:lumMod val="95000"/>
                  </a:schemeClr>
                </a:solidFill>
                <a:latin typeface="Georgia"/>
                <a:ea typeface="+mn-lt"/>
                <a:cs typeface="+mn-lt"/>
              </a:rPr>
              <a:t>-Mark Rothko,</a:t>
            </a:r>
          </a:p>
          <a:p>
            <a:endParaRPr lang="en-US" sz="2400" dirty="0">
              <a:solidFill>
                <a:schemeClr val="bg1">
                  <a:lumMod val="95000"/>
                </a:schemeClr>
              </a:solidFill>
              <a:latin typeface="Georgia"/>
            </a:endParaRPr>
          </a:p>
          <a:p>
            <a:r>
              <a:rPr lang="en-US" sz="2400" dirty="0">
                <a:solidFill>
                  <a:schemeClr val="bg1">
                    <a:lumMod val="95000"/>
                  </a:schemeClr>
                </a:solidFill>
                <a:latin typeface="Georgia"/>
                <a:ea typeface="+mn-lt"/>
                <a:cs typeface="+mn-lt"/>
              </a:rPr>
              <a:t>– Hans Hartung,</a:t>
            </a:r>
            <a:endParaRPr lang="en-US" sz="2400" dirty="0">
              <a:solidFill>
                <a:schemeClr val="bg1">
                  <a:lumMod val="95000"/>
                </a:schemeClr>
              </a:solidFill>
              <a:latin typeface="Georgia"/>
            </a:endParaRPr>
          </a:p>
          <a:p>
            <a:endParaRPr lang="en-US" sz="2400" dirty="0">
              <a:solidFill>
                <a:schemeClr val="bg1">
                  <a:lumMod val="95000"/>
                </a:schemeClr>
              </a:solidFill>
              <a:latin typeface="Georgia"/>
              <a:ea typeface="+mn-lt"/>
              <a:cs typeface="+mn-lt"/>
            </a:endParaRPr>
          </a:p>
          <a:p>
            <a:r>
              <a:rPr lang="en-US" sz="2400" dirty="0">
                <a:solidFill>
                  <a:schemeClr val="bg1">
                    <a:lumMod val="95000"/>
                  </a:schemeClr>
                </a:solidFill>
                <a:latin typeface="Georgia"/>
                <a:ea typeface="+mn-lt"/>
                <a:cs typeface="+mn-lt"/>
              </a:rPr>
              <a:t>– Antoni </a:t>
            </a:r>
            <a:r>
              <a:rPr lang="en-US" sz="2400" dirty="0" err="1">
                <a:solidFill>
                  <a:schemeClr val="bg1">
                    <a:lumMod val="95000"/>
                  </a:schemeClr>
                </a:solidFill>
                <a:latin typeface="Georgia"/>
                <a:ea typeface="+mn-lt"/>
                <a:cs typeface="+mn-lt"/>
              </a:rPr>
              <a:t>Tapies</a:t>
            </a:r>
            <a:r>
              <a:rPr lang="en-US" sz="2400" dirty="0">
                <a:solidFill>
                  <a:schemeClr val="bg1">
                    <a:lumMod val="95000"/>
                  </a:schemeClr>
                </a:solidFill>
                <a:latin typeface="Georgia"/>
                <a:ea typeface="+mn-lt"/>
                <a:cs typeface="+mn-lt"/>
              </a:rPr>
              <a:t>.</a:t>
            </a:r>
            <a:endParaRPr lang="en-US" sz="2400" dirty="0">
              <a:solidFill>
                <a:schemeClr val="bg1">
                  <a:lumMod val="95000"/>
                </a:schemeClr>
              </a:solidFill>
              <a:latin typeface="Georgia"/>
            </a:endParaRPr>
          </a:p>
          <a:p>
            <a:endParaRPr lang="en-US" sz="1800" dirty="0">
              <a:solidFill>
                <a:srgbClr val="FFFFFF"/>
              </a:solidFill>
            </a:endParaRPr>
          </a:p>
        </p:txBody>
      </p:sp>
    </p:spTree>
    <p:extLst>
      <p:ext uri="{BB962C8B-B14F-4D97-AF65-F5344CB8AC3E}">
        <p14:creationId xmlns:p14="http://schemas.microsoft.com/office/powerpoint/2010/main" val="109883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Cloudb petrol boya sanatı">
            <a:extLst>
              <a:ext uri="{FF2B5EF4-FFF2-40B4-BE49-F238E27FC236}">
                <a16:creationId xmlns:a16="http://schemas.microsoft.com/office/drawing/2014/main" id="{871EF3E9-B979-D691-5C40-9E6A9BC4AC6C}"/>
              </a:ext>
            </a:extLst>
          </p:cNvPr>
          <p:cNvPicPr>
            <a:picLocks noChangeAspect="1"/>
          </p:cNvPicPr>
          <p:nvPr/>
        </p:nvPicPr>
        <p:blipFill rotWithShape="1">
          <a:blip r:embed="rId2">
            <a:alphaModFix amt="60000"/>
          </a:blip>
          <a:srcRect t="15453" r="-1" b="273"/>
          <a:stretch/>
        </p:blipFill>
        <p:spPr>
          <a:xfrm>
            <a:off x="20" y="10"/>
            <a:ext cx="12188932" cy="6856614"/>
          </a:xfrm>
          <a:prstGeom prst="rect">
            <a:avLst/>
          </a:prstGeom>
        </p:spPr>
      </p:pic>
      <p:sp>
        <p:nvSpPr>
          <p:cNvPr id="2" name="Başlık 1">
            <a:extLst>
              <a:ext uri="{FF2B5EF4-FFF2-40B4-BE49-F238E27FC236}">
                <a16:creationId xmlns:a16="http://schemas.microsoft.com/office/drawing/2014/main" id="{B3EABF40-19E7-3226-D49F-6C08DF96A6D4}"/>
              </a:ext>
            </a:extLst>
          </p:cNvPr>
          <p:cNvSpPr>
            <a:spLocks noGrp="1"/>
          </p:cNvSpPr>
          <p:nvPr>
            <p:ph type="ctrTitle"/>
          </p:nvPr>
        </p:nvSpPr>
        <p:spPr>
          <a:xfrm>
            <a:off x="-43130" y="6125683"/>
            <a:ext cx="6282907" cy="604807"/>
          </a:xfrm>
        </p:spPr>
        <p:txBody>
          <a:bodyPr>
            <a:normAutofit fontScale="90000"/>
          </a:bodyPr>
          <a:lstStyle/>
          <a:p>
            <a:r>
              <a:rPr lang="tr-TR" sz="3200" dirty="0">
                <a:solidFill>
                  <a:schemeClr val="tx1">
                    <a:lumMod val="95000"/>
                    <a:lumOff val="5000"/>
                  </a:schemeClr>
                </a:solidFill>
                <a:latin typeface="Georgia"/>
                <a:cs typeface="Sabon Next LT"/>
              </a:rPr>
              <a:t> </a:t>
            </a:r>
            <a:r>
              <a:rPr lang="tr-TR" sz="3200" dirty="0">
                <a:ea typeface="+mj-lt"/>
                <a:cs typeface="+mj-lt"/>
              </a:rPr>
              <a:t>1925 </a:t>
            </a:r>
            <a:r>
              <a:rPr lang="tr-TR" sz="3200" dirty="0">
                <a:solidFill>
                  <a:srgbClr val="0D0D0D"/>
                </a:solidFill>
                <a:latin typeface="Georgia"/>
                <a:ea typeface="+mj-lt"/>
                <a:cs typeface="+mj-lt"/>
              </a:rPr>
              <a:t>SARI-KIRMIZI-MAVİ </a:t>
            </a:r>
            <a:br>
              <a:rPr lang="tr-TR" sz="3200" dirty="0">
                <a:solidFill>
                  <a:srgbClr val="0D0D0D"/>
                </a:solidFill>
                <a:latin typeface="Georgia"/>
                <a:cs typeface="Sabon Next LT"/>
              </a:rPr>
            </a:br>
            <a:r>
              <a:rPr lang="tr-TR" sz="2000" dirty="0" err="1">
                <a:solidFill>
                  <a:srgbClr val="000000"/>
                </a:solidFill>
                <a:latin typeface="Georgia"/>
                <a:cs typeface="Sabon Next LT"/>
              </a:rPr>
              <a:t>Paris'de</a:t>
            </a:r>
            <a:r>
              <a:rPr lang="tr-TR" sz="2000" dirty="0">
                <a:solidFill>
                  <a:srgbClr val="000000"/>
                </a:solidFill>
                <a:latin typeface="Georgia"/>
                <a:cs typeface="Sabon Next LT"/>
              </a:rPr>
              <a:t>  </a:t>
            </a:r>
            <a:r>
              <a:rPr lang="tr-TR" sz="2000" dirty="0">
                <a:latin typeface="Georgia"/>
                <a:ea typeface="+mj-lt"/>
                <a:cs typeface="+mj-lt"/>
              </a:rPr>
              <a:t> orijinal boyutu 127 x 200 cm'dir  tuval üzeri yağlı boya Geleneksel olarak, bileşim iki kısma ayrılır. Birincisi geometrik şekiller ve parlak renkler, ikincisi soyut şekiller ve koyu tonlarla doldurulur. Bu iki taraf farklı etkiler gösterir ve izleyici üzerindeki duygusal etkiyi arttırmak için tasarlanmıştır.</a:t>
            </a:r>
            <a:br>
              <a:rPr lang="tr-TR" sz="2000" dirty="0">
                <a:latin typeface="Georgia"/>
                <a:ea typeface="+mj-lt"/>
                <a:cs typeface="+mj-lt"/>
              </a:rPr>
            </a:br>
            <a:r>
              <a:rPr lang="tr-TR" sz="3200" b="1" dirty="0" err="1">
                <a:latin typeface="Georgia"/>
                <a:ea typeface="+mj-lt"/>
                <a:cs typeface="+mj-lt"/>
              </a:rPr>
              <a:t>Wassily</a:t>
            </a:r>
            <a:r>
              <a:rPr lang="tr-TR" sz="3200" b="1" dirty="0">
                <a:latin typeface="Georgia"/>
                <a:ea typeface="+mj-lt"/>
                <a:cs typeface="+mj-lt"/>
              </a:rPr>
              <a:t> Kandinsky</a:t>
            </a:r>
            <a:endParaRPr lang="tr-TR" sz="3200" b="1">
              <a:solidFill>
                <a:schemeClr val="tx1">
                  <a:lumMod val="95000"/>
                  <a:lumOff val="5000"/>
                </a:schemeClr>
              </a:solidFill>
              <a:latin typeface="Georgia"/>
            </a:endParaRPr>
          </a:p>
        </p:txBody>
      </p:sp>
      <p:sp>
        <p:nvSpPr>
          <p:cNvPr id="15" name="Alt Başlık 14">
            <a:extLst>
              <a:ext uri="{FF2B5EF4-FFF2-40B4-BE49-F238E27FC236}">
                <a16:creationId xmlns:a16="http://schemas.microsoft.com/office/drawing/2014/main" id="{3F979E69-B5A2-3F78-CEFF-1D720F7BC511}"/>
              </a:ext>
            </a:extLst>
          </p:cNvPr>
          <p:cNvSpPr>
            <a:spLocks noGrp="1"/>
          </p:cNvSpPr>
          <p:nvPr>
            <p:ph type="subTitle" idx="1"/>
          </p:nvPr>
        </p:nvSpPr>
        <p:spPr>
          <a:xfrm>
            <a:off x="6311661" y="4062114"/>
            <a:ext cx="5808452" cy="2676553"/>
          </a:xfrm>
        </p:spPr>
        <p:txBody>
          <a:bodyPr vert="horz" lIns="91440" tIns="45720" rIns="91440" bIns="45720" rtlCol="0" anchor="t">
            <a:normAutofit fontScale="92500" lnSpcReduction="20000"/>
          </a:bodyPr>
          <a:lstStyle/>
          <a:p>
            <a:r>
              <a:rPr lang="tr-TR" sz="3100" dirty="0">
                <a:latin typeface="Georgia"/>
              </a:rPr>
              <a:t>1910-1939</a:t>
            </a:r>
            <a:r>
              <a:rPr lang="tr-TR" sz="2900" dirty="0">
                <a:latin typeface="Georgia"/>
              </a:rPr>
              <a:t> KOMPOZİSYON 7</a:t>
            </a:r>
            <a:endParaRPr lang="tr-TR" dirty="0"/>
          </a:p>
          <a:p>
            <a:r>
              <a:rPr lang="tr-TR" sz="1900" dirty="0">
                <a:latin typeface="Georgia"/>
                <a:ea typeface="+mn-lt"/>
                <a:cs typeface="+mn-lt"/>
              </a:rPr>
              <a:t>Sağ üst köşeye doğru güçlü bir çapraz baskı ile resmin sol ve sağ bölümleri arasında bir çatlama söz konusu. Soldaki çentikli çizgiler ve itilen renkli formlar, yapıların yıkıldığı ve kargaşanın hakim olduğu bir dönemi çağrıştırıyor. Sağa doğru ortaya çıkan hafif, düz formlar ve dingin ritimler Cennet Bahçesini simgeliyor. En sağda yer alan mavi binici silueti ruhani bir yenilenme umudunu yansıtıyor.</a:t>
            </a:r>
            <a:endParaRPr lang="tr-TR" sz="1900">
              <a:latin typeface="Georgia"/>
            </a:endParaRPr>
          </a:p>
        </p:txBody>
      </p:sp>
      <p:pic>
        <p:nvPicPr>
          <p:cNvPr id="11" name="Resim 12" descr="kumaş içeren bir resim&#10;&#10;Açıklama otomatik olarak oluşturuldu">
            <a:extLst>
              <a:ext uri="{FF2B5EF4-FFF2-40B4-BE49-F238E27FC236}">
                <a16:creationId xmlns:a16="http://schemas.microsoft.com/office/drawing/2014/main" id="{EBF6202B-D0C0-89E0-78B9-72CED47233CB}"/>
              </a:ext>
            </a:extLst>
          </p:cNvPr>
          <p:cNvPicPr>
            <a:picLocks noChangeAspect="1"/>
          </p:cNvPicPr>
          <p:nvPr/>
        </p:nvPicPr>
        <p:blipFill>
          <a:blip r:embed="rId3"/>
          <a:stretch>
            <a:fillRect/>
          </a:stretch>
        </p:blipFill>
        <p:spPr>
          <a:xfrm>
            <a:off x="6564701" y="371806"/>
            <a:ext cx="5000444" cy="3411444"/>
          </a:xfrm>
          <a:prstGeom prst="rect">
            <a:avLst/>
          </a:prstGeom>
        </p:spPr>
      </p:pic>
      <p:pic>
        <p:nvPicPr>
          <p:cNvPr id="13" name="Resim 14">
            <a:extLst>
              <a:ext uri="{FF2B5EF4-FFF2-40B4-BE49-F238E27FC236}">
                <a16:creationId xmlns:a16="http://schemas.microsoft.com/office/drawing/2014/main" id="{679D9088-85BB-AC84-122B-09268ED99E8F}"/>
              </a:ext>
            </a:extLst>
          </p:cNvPr>
          <p:cNvPicPr>
            <a:picLocks noChangeAspect="1"/>
          </p:cNvPicPr>
          <p:nvPr/>
        </p:nvPicPr>
        <p:blipFill>
          <a:blip r:embed="rId4"/>
          <a:stretch>
            <a:fillRect/>
          </a:stretch>
        </p:blipFill>
        <p:spPr>
          <a:xfrm>
            <a:off x="511835" y="366170"/>
            <a:ext cx="5302368" cy="3393962"/>
          </a:xfrm>
          <a:prstGeom prst="rect">
            <a:avLst/>
          </a:prstGeom>
        </p:spPr>
      </p:pic>
    </p:spTree>
    <p:extLst>
      <p:ext uri="{BB962C8B-B14F-4D97-AF65-F5344CB8AC3E}">
        <p14:creationId xmlns:p14="http://schemas.microsoft.com/office/powerpoint/2010/main" val="332106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b petrol boya sanatı">
            <a:extLst>
              <a:ext uri="{FF2B5EF4-FFF2-40B4-BE49-F238E27FC236}">
                <a16:creationId xmlns:a16="http://schemas.microsoft.com/office/drawing/2014/main" id="{D336EA89-A957-CB06-6FCD-EDDC04E766B4}"/>
              </a:ext>
            </a:extLst>
          </p:cNvPr>
          <p:cNvPicPr>
            <a:picLocks noChangeAspect="1"/>
          </p:cNvPicPr>
          <p:nvPr/>
        </p:nvPicPr>
        <p:blipFill rotWithShape="1">
          <a:blip r:embed="rId2">
            <a:alphaModFix amt="60000"/>
          </a:blip>
          <a:srcRect t="15453" r="-1" b="273"/>
          <a:stretch/>
        </p:blipFill>
        <p:spPr>
          <a:xfrm>
            <a:off x="20" y="10"/>
            <a:ext cx="12188932" cy="6856614"/>
          </a:xfrm>
          <a:prstGeom prst="rect">
            <a:avLst/>
          </a:prstGeom>
        </p:spPr>
      </p:pic>
      <p:sp>
        <p:nvSpPr>
          <p:cNvPr id="2" name="Başlık 1">
            <a:extLst>
              <a:ext uri="{FF2B5EF4-FFF2-40B4-BE49-F238E27FC236}">
                <a16:creationId xmlns:a16="http://schemas.microsoft.com/office/drawing/2014/main" id="{73C24F64-27B7-463D-7611-628027019DE1}"/>
              </a:ext>
            </a:extLst>
          </p:cNvPr>
          <p:cNvSpPr>
            <a:spLocks noGrp="1"/>
          </p:cNvSpPr>
          <p:nvPr>
            <p:ph type="title"/>
          </p:nvPr>
        </p:nvSpPr>
        <p:spPr>
          <a:xfrm>
            <a:off x="6424642" y="1580341"/>
            <a:ext cx="5253487" cy="2881491"/>
          </a:xfrm>
        </p:spPr>
        <p:txBody>
          <a:bodyPr vert="horz" lIns="91440" tIns="45720" rIns="91440" bIns="45720" rtlCol="0" anchor="ctr">
            <a:noAutofit/>
          </a:bodyPr>
          <a:lstStyle/>
          <a:p>
            <a:r>
              <a:rPr lang="tr-TR" sz="2400" dirty="0">
                <a:latin typeface="Georgia"/>
                <a:ea typeface="+mj-lt"/>
                <a:cs typeface="+mj-lt"/>
              </a:rPr>
              <a:t>     Kandinsky’nin biyografisini yazan Will </a:t>
            </a:r>
            <a:r>
              <a:rPr lang="tr-TR" sz="2400" dirty="0" err="1">
                <a:latin typeface="Georgia"/>
                <a:ea typeface="+mj-lt"/>
                <a:cs typeface="+mj-lt"/>
              </a:rPr>
              <a:t>Grohmann</a:t>
            </a:r>
            <a:r>
              <a:rPr lang="tr-TR" sz="2400" dirty="0">
                <a:latin typeface="Georgia"/>
                <a:ea typeface="+mj-lt"/>
                <a:cs typeface="+mj-lt"/>
              </a:rPr>
              <a:t>, Kompozisyon VIII adlı eserini şöyle tanımlar: </a:t>
            </a:r>
            <a:r>
              <a:rPr lang="tr-TR" sz="2400" i="1" dirty="0">
                <a:latin typeface="Georgia"/>
                <a:ea typeface="+mj-lt"/>
                <a:cs typeface="+mj-lt"/>
              </a:rPr>
              <a:t>“Ortaya çıkan denge her şeye rağmen gizemlidir veya diyebiliriz ki diğer bütün elemanlar uyum içinde ortada yer alan açıya doğru yakınlaşır. Resimlerinde müziğin etkisini gördüğümüz </a:t>
            </a:r>
            <a:r>
              <a:rPr lang="tr-TR" sz="2400" i="1" dirty="0" err="1">
                <a:latin typeface="Georgia"/>
                <a:ea typeface="+mj-lt"/>
                <a:cs typeface="+mj-lt"/>
              </a:rPr>
              <a:t>Wassily</a:t>
            </a:r>
            <a:r>
              <a:rPr lang="tr-TR" sz="2400" i="1" dirty="0">
                <a:latin typeface="Georgia"/>
                <a:ea typeface="+mj-lt"/>
                <a:cs typeface="+mj-lt"/>
              </a:rPr>
              <a:t> Kandinsky, saf bir resimsel dil yaratabilmek yönündeki kendi uğraşısını </a:t>
            </a:r>
            <a:endParaRPr lang="tr-TR" sz="2400" i="1" dirty="0">
              <a:latin typeface="Georgia"/>
              <a:cs typeface="Sabon Next LT"/>
            </a:endParaRPr>
          </a:p>
        </p:txBody>
      </p:sp>
      <p:sp>
        <p:nvSpPr>
          <p:cNvPr id="7" name="Metin Yer Tutucusu 6">
            <a:extLst>
              <a:ext uri="{FF2B5EF4-FFF2-40B4-BE49-F238E27FC236}">
                <a16:creationId xmlns:a16="http://schemas.microsoft.com/office/drawing/2014/main" id="{81634DBA-43C3-D259-C3EA-4AADEE03D15D}"/>
              </a:ext>
            </a:extLst>
          </p:cNvPr>
          <p:cNvSpPr>
            <a:spLocks noGrp="1"/>
          </p:cNvSpPr>
          <p:nvPr>
            <p:ph type="body" idx="1"/>
          </p:nvPr>
        </p:nvSpPr>
        <p:spPr>
          <a:xfrm>
            <a:off x="673699" y="5006407"/>
            <a:ext cx="10515600" cy="1500187"/>
          </a:xfrm>
        </p:spPr>
        <p:txBody>
          <a:bodyPr vert="horz" lIns="91440" tIns="45720" rIns="91440" bIns="45720" rtlCol="0" anchor="t">
            <a:normAutofit/>
          </a:bodyPr>
          <a:lstStyle/>
          <a:p>
            <a:r>
              <a:rPr lang="tr-TR" i="1" dirty="0">
                <a:solidFill>
                  <a:schemeClr val="tx1">
                    <a:lumMod val="95000"/>
                    <a:lumOff val="5000"/>
                  </a:schemeClr>
                </a:solidFill>
                <a:latin typeface="Georgia"/>
                <a:ea typeface="+mn-lt"/>
                <a:cs typeface="+mn-lt"/>
              </a:rPr>
              <a:t>doğaçlamalar, kompozisyonlar, izlenimler gibi müzikal isimler verdiği </a:t>
            </a:r>
            <a:r>
              <a:rPr lang="tr-TR" i="1" dirty="0" err="1">
                <a:solidFill>
                  <a:schemeClr val="tx1">
                    <a:lumMod val="95000"/>
                    <a:lumOff val="5000"/>
                  </a:schemeClr>
                </a:solidFill>
                <a:latin typeface="Georgia"/>
                <a:ea typeface="+mn-lt"/>
                <a:cs typeface="+mn-lt"/>
              </a:rPr>
              <a:t>soyutlamacı</a:t>
            </a:r>
            <a:r>
              <a:rPr lang="tr-TR" i="1" dirty="0">
                <a:solidFill>
                  <a:schemeClr val="tx1">
                    <a:lumMod val="95000"/>
                    <a:lumOff val="5000"/>
                  </a:schemeClr>
                </a:solidFill>
                <a:latin typeface="Georgia"/>
                <a:ea typeface="+mn-lt"/>
                <a:cs typeface="+mn-lt"/>
              </a:rPr>
              <a:t> yapıtlarıyla renklerle sesler arasında ilişkiler kurar.”</a:t>
            </a:r>
          </a:p>
          <a:p>
            <a:r>
              <a:rPr lang="tr-TR" i="1" dirty="0">
                <a:solidFill>
                  <a:schemeClr val="tx1">
                    <a:lumMod val="95000"/>
                    <a:lumOff val="5000"/>
                  </a:schemeClr>
                </a:solidFill>
                <a:latin typeface="Georgia"/>
              </a:rPr>
              <a:t>1923</a:t>
            </a:r>
          </a:p>
        </p:txBody>
      </p:sp>
      <p:pic>
        <p:nvPicPr>
          <p:cNvPr id="6" name="Resim 6">
            <a:extLst>
              <a:ext uri="{FF2B5EF4-FFF2-40B4-BE49-F238E27FC236}">
                <a16:creationId xmlns:a16="http://schemas.microsoft.com/office/drawing/2014/main" id="{C6091D44-EE93-D183-54F8-2A8D790E28CC}"/>
              </a:ext>
            </a:extLst>
          </p:cNvPr>
          <p:cNvPicPr>
            <a:picLocks noChangeAspect="1"/>
          </p:cNvPicPr>
          <p:nvPr/>
        </p:nvPicPr>
        <p:blipFill>
          <a:blip r:embed="rId3"/>
          <a:stretch>
            <a:fillRect/>
          </a:stretch>
        </p:blipFill>
        <p:spPr>
          <a:xfrm>
            <a:off x="828137" y="968346"/>
            <a:ext cx="5431764" cy="3799876"/>
          </a:xfrm>
          <a:prstGeom prst="rect">
            <a:avLst/>
          </a:prstGeom>
        </p:spPr>
      </p:pic>
    </p:spTree>
    <p:extLst>
      <p:ext uri="{BB962C8B-B14F-4D97-AF65-F5344CB8AC3E}">
        <p14:creationId xmlns:p14="http://schemas.microsoft.com/office/powerpoint/2010/main" val="3530123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loudb petrol boya sanatı">
            <a:extLst>
              <a:ext uri="{FF2B5EF4-FFF2-40B4-BE49-F238E27FC236}">
                <a16:creationId xmlns:a16="http://schemas.microsoft.com/office/drawing/2014/main" id="{7E4C8127-64F1-F813-D7D9-BA6F90A0416B}"/>
              </a:ext>
            </a:extLst>
          </p:cNvPr>
          <p:cNvPicPr>
            <a:picLocks noChangeAspect="1"/>
          </p:cNvPicPr>
          <p:nvPr/>
        </p:nvPicPr>
        <p:blipFill rotWithShape="1">
          <a:blip r:embed="rId2">
            <a:alphaModFix amt="60000"/>
          </a:blip>
          <a:srcRect t="15453" r="-1" b="273"/>
          <a:stretch/>
        </p:blipFill>
        <p:spPr>
          <a:xfrm>
            <a:off x="20" y="10"/>
            <a:ext cx="12188932" cy="6856614"/>
          </a:xfrm>
          <a:prstGeom prst="rect">
            <a:avLst/>
          </a:prstGeom>
        </p:spPr>
      </p:pic>
      <p:sp>
        <p:nvSpPr>
          <p:cNvPr id="2" name="Başlık 1">
            <a:extLst>
              <a:ext uri="{FF2B5EF4-FFF2-40B4-BE49-F238E27FC236}">
                <a16:creationId xmlns:a16="http://schemas.microsoft.com/office/drawing/2014/main" id="{709A37E0-C160-AFFB-B44B-F1AEC010BC7D}"/>
              </a:ext>
            </a:extLst>
          </p:cNvPr>
          <p:cNvSpPr>
            <a:spLocks noGrp="1"/>
          </p:cNvSpPr>
          <p:nvPr>
            <p:ph type="title"/>
          </p:nvPr>
        </p:nvSpPr>
        <p:spPr>
          <a:xfrm>
            <a:off x="501171" y="5275321"/>
            <a:ext cx="5526656" cy="1141832"/>
          </a:xfrm>
        </p:spPr>
        <p:txBody>
          <a:bodyPr vert="horz" lIns="91440" tIns="45720" rIns="91440" bIns="45720" rtlCol="0" anchor="b">
            <a:noAutofit/>
          </a:bodyPr>
          <a:lstStyle/>
          <a:p>
            <a:r>
              <a:rPr lang="tr-TR" sz="2800" dirty="0">
                <a:latin typeface="Georgia"/>
                <a:ea typeface="+mj-lt"/>
                <a:cs typeface="+mj-lt"/>
              </a:rPr>
              <a:t>Mark Rothko,1961,ORANGE, RED, YELLOW ‘Turuncu, Sarı, </a:t>
            </a:r>
            <a:r>
              <a:rPr lang="tr-TR" sz="2800" dirty="0" err="1">
                <a:latin typeface="Georgia"/>
                <a:ea typeface="+mj-lt"/>
                <a:cs typeface="+mj-lt"/>
              </a:rPr>
              <a:t>KırmızI</a:t>
            </a:r>
            <a:endParaRPr lang="tr-TR" sz="2800">
              <a:latin typeface="Georgia"/>
            </a:endParaRPr>
          </a:p>
        </p:txBody>
      </p:sp>
      <p:sp>
        <p:nvSpPr>
          <p:cNvPr id="3" name="Metin Yer Tutucusu 2">
            <a:extLst>
              <a:ext uri="{FF2B5EF4-FFF2-40B4-BE49-F238E27FC236}">
                <a16:creationId xmlns:a16="http://schemas.microsoft.com/office/drawing/2014/main" id="{76E087D8-AF4E-4320-0C1D-615C39EC824C}"/>
              </a:ext>
            </a:extLst>
          </p:cNvPr>
          <p:cNvSpPr>
            <a:spLocks noGrp="1"/>
          </p:cNvSpPr>
          <p:nvPr>
            <p:ph type="body" idx="1"/>
          </p:nvPr>
        </p:nvSpPr>
        <p:spPr>
          <a:xfrm>
            <a:off x="7129134" y="5135803"/>
            <a:ext cx="4563373" cy="1500187"/>
          </a:xfrm>
        </p:spPr>
        <p:txBody>
          <a:bodyPr vert="horz" lIns="91440" tIns="45720" rIns="91440" bIns="45720" rtlCol="0" anchor="t">
            <a:normAutofit/>
          </a:bodyPr>
          <a:lstStyle/>
          <a:p>
            <a:r>
              <a:rPr lang="tr-TR" sz="2800" dirty="0" err="1">
                <a:solidFill>
                  <a:schemeClr val="tx1">
                    <a:lumMod val="95000"/>
                    <a:lumOff val="5000"/>
                  </a:schemeClr>
                </a:solidFill>
                <a:latin typeface="Georgia"/>
                <a:ea typeface="+mn-lt"/>
                <a:cs typeface="+mn-lt"/>
              </a:rPr>
              <a:t>Piet</a:t>
            </a:r>
            <a:r>
              <a:rPr lang="tr-TR" sz="2800" dirty="0">
                <a:solidFill>
                  <a:schemeClr val="tx1">
                    <a:lumMod val="95000"/>
                    <a:lumOff val="5000"/>
                  </a:schemeClr>
                </a:solidFill>
                <a:latin typeface="Georgia"/>
                <a:ea typeface="+mn-lt"/>
                <a:cs typeface="+mn-lt"/>
              </a:rPr>
              <a:t> </a:t>
            </a:r>
            <a:r>
              <a:rPr lang="tr-TR" sz="2800" dirty="0" err="1">
                <a:solidFill>
                  <a:schemeClr val="tx1">
                    <a:lumMod val="95000"/>
                    <a:lumOff val="5000"/>
                  </a:schemeClr>
                </a:solidFill>
                <a:latin typeface="Georgia"/>
                <a:ea typeface="+mn-lt"/>
                <a:cs typeface="+mn-lt"/>
              </a:rPr>
              <a:t>Mondrian</a:t>
            </a:r>
            <a:r>
              <a:rPr lang="tr-TR" sz="2800" dirty="0">
                <a:solidFill>
                  <a:schemeClr val="tx1">
                    <a:lumMod val="95000"/>
                    <a:lumOff val="5000"/>
                  </a:schemeClr>
                </a:solidFill>
                <a:latin typeface="Georgia"/>
                <a:ea typeface="+mn-lt"/>
                <a:cs typeface="+mn-lt"/>
              </a:rPr>
              <a:t>, 1943, Broadway </a:t>
            </a:r>
            <a:r>
              <a:rPr lang="tr-TR" sz="2800" dirty="0" err="1">
                <a:solidFill>
                  <a:schemeClr val="tx1">
                    <a:lumMod val="95000"/>
                    <a:lumOff val="5000"/>
                  </a:schemeClr>
                </a:solidFill>
                <a:latin typeface="Georgia"/>
                <a:ea typeface="+mn-lt"/>
                <a:cs typeface="+mn-lt"/>
              </a:rPr>
              <a:t>Boogie-Woogie</a:t>
            </a:r>
            <a:endParaRPr lang="tr-TR" sz="2800">
              <a:solidFill>
                <a:schemeClr val="tx1">
                  <a:lumMod val="95000"/>
                  <a:lumOff val="5000"/>
                </a:schemeClr>
              </a:solidFill>
              <a:latin typeface="Georgia"/>
            </a:endParaRPr>
          </a:p>
        </p:txBody>
      </p:sp>
      <p:pic>
        <p:nvPicPr>
          <p:cNvPr id="7" name="Resim 7" descr="sarı, portakal içeren bir resim&#10;&#10;Açıklama otomatik olarak oluşturuldu">
            <a:extLst>
              <a:ext uri="{FF2B5EF4-FFF2-40B4-BE49-F238E27FC236}">
                <a16:creationId xmlns:a16="http://schemas.microsoft.com/office/drawing/2014/main" id="{C7C8D7D0-25B8-6D74-3BE8-46AD7A022E86}"/>
              </a:ext>
            </a:extLst>
          </p:cNvPr>
          <p:cNvPicPr>
            <a:picLocks noChangeAspect="1"/>
          </p:cNvPicPr>
          <p:nvPr/>
        </p:nvPicPr>
        <p:blipFill>
          <a:blip r:embed="rId3"/>
          <a:stretch>
            <a:fillRect/>
          </a:stretch>
        </p:blipFill>
        <p:spPr>
          <a:xfrm>
            <a:off x="709285" y="574315"/>
            <a:ext cx="3763993" cy="4324480"/>
          </a:xfrm>
          <a:prstGeom prst="rect">
            <a:avLst/>
          </a:prstGeom>
        </p:spPr>
      </p:pic>
      <p:pic>
        <p:nvPicPr>
          <p:cNvPr id="8" name="Resim 8">
            <a:extLst>
              <a:ext uri="{FF2B5EF4-FFF2-40B4-BE49-F238E27FC236}">
                <a16:creationId xmlns:a16="http://schemas.microsoft.com/office/drawing/2014/main" id="{CA4DF438-CA31-E35B-1723-A4F712131E9E}"/>
              </a:ext>
            </a:extLst>
          </p:cNvPr>
          <p:cNvPicPr>
            <a:picLocks noChangeAspect="1"/>
          </p:cNvPicPr>
          <p:nvPr/>
        </p:nvPicPr>
        <p:blipFill>
          <a:blip r:embed="rId4"/>
          <a:stretch>
            <a:fillRect/>
          </a:stretch>
        </p:blipFill>
        <p:spPr>
          <a:xfrm>
            <a:off x="7125418" y="575112"/>
            <a:ext cx="4252823" cy="4313172"/>
          </a:xfrm>
          <a:prstGeom prst="rect">
            <a:avLst/>
          </a:prstGeom>
        </p:spPr>
      </p:pic>
    </p:spTree>
    <p:extLst>
      <p:ext uri="{BB962C8B-B14F-4D97-AF65-F5344CB8AC3E}">
        <p14:creationId xmlns:p14="http://schemas.microsoft.com/office/powerpoint/2010/main" val="326578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doğa, buz içeren bir resim&#10;&#10;Açıklama otomatik olarak oluşturuldu">
            <a:extLst>
              <a:ext uri="{FF2B5EF4-FFF2-40B4-BE49-F238E27FC236}">
                <a16:creationId xmlns:a16="http://schemas.microsoft.com/office/drawing/2014/main" id="{24AACED6-5F20-421C-AF9C-07AF24038589}"/>
              </a:ext>
            </a:extLst>
          </p:cNvPr>
          <p:cNvPicPr>
            <a:picLocks noChangeAspect="1"/>
          </p:cNvPicPr>
          <p:nvPr/>
        </p:nvPicPr>
        <p:blipFill>
          <a:blip r:embed="rId2"/>
          <a:stretch>
            <a:fillRect/>
          </a:stretch>
        </p:blipFill>
        <p:spPr>
          <a:xfrm>
            <a:off x="-5751" y="-1734"/>
            <a:ext cx="12203501" cy="6861466"/>
          </a:xfrm>
          <a:prstGeom prst="rect">
            <a:avLst/>
          </a:prstGeom>
        </p:spPr>
      </p:pic>
      <p:sp>
        <p:nvSpPr>
          <p:cNvPr id="2" name="Başlık 1">
            <a:extLst>
              <a:ext uri="{FF2B5EF4-FFF2-40B4-BE49-F238E27FC236}">
                <a16:creationId xmlns:a16="http://schemas.microsoft.com/office/drawing/2014/main" id="{2E0FDF51-4B35-FCAD-6B7B-C3C455DF02E1}"/>
              </a:ext>
            </a:extLst>
          </p:cNvPr>
          <p:cNvSpPr>
            <a:spLocks noGrp="1"/>
          </p:cNvSpPr>
          <p:nvPr>
            <p:ph type="title"/>
          </p:nvPr>
        </p:nvSpPr>
        <p:spPr>
          <a:xfrm>
            <a:off x="831850" y="5462229"/>
            <a:ext cx="5195977" cy="1472510"/>
          </a:xfrm>
        </p:spPr>
        <p:txBody>
          <a:bodyPr>
            <a:normAutofit fontScale="90000"/>
          </a:bodyPr>
          <a:lstStyle/>
          <a:p>
            <a:r>
              <a:rPr lang="tr-TR" sz="3800" dirty="0" err="1">
                <a:latin typeface="Georgia"/>
                <a:ea typeface="+mj-lt"/>
                <a:cs typeface="+mj-lt"/>
              </a:rPr>
              <a:t>Simultanscheibe</a:t>
            </a:r>
            <a:r>
              <a:rPr lang="tr-TR" sz="3800" dirty="0">
                <a:latin typeface="Georgia"/>
                <a:ea typeface="+mj-lt"/>
                <a:cs typeface="+mj-lt"/>
              </a:rPr>
              <a:t> 1913</a:t>
            </a:r>
            <a:br>
              <a:rPr lang="tr-TR" sz="3800" dirty="0">
                <a:latin typeface="Georgia"/>
                <a:ea typeface="+mj-lt"/>
                <a:cs typeface="+mj-lt"/>
              </a:rPr>
            </a:br>
            <a:br>
              <a:rPr lang="tr-TR" sz="3800" dirty="0">
                <a:latin typeface="Georgia"/>
                <a:ea typeface="+mj-lt"/>
                <a:cs typeface="+mj-lt"/>
              </a:rPr>
            </a:br>
            <a:r>
              <a:rPr lang="tr-TR" sz="3800" dirty="0">
                <a:latin typeface="Georgia"/>
                <a:ea typeface="+mj-lt"/>
                <a:cs typeface="+mj-lt"/>
              </a:rPr>
              <a:t>Robert </a:t>
            </a:r>
            <a:r>
              <a:rPr lang="tr-TR" sz="3800" dirty="0" err="1">
                <a:latin typeface="Georgia"/>
                <a:ea typeface="+mj-lt"/>
                <a:cs typeface="+mj-lt"/>
              </a:rPr>
              <a:t>Delaunay</a:t>
            </a:r>
            <a:endParaRPr lang="tr-TR" sz="3800">
              <a:latin typeface="Georgia"/>
              <a:cs typeface="Sabon Next LT"/>
            </a:endParaRPr>
          </a:p>
        </p:txBody>
      </p:sp>
      <p:sp>
        <p:nvSpPr>
          <p:cNvPr id="3" name="Metin Yer Tutucusu 2">
            <a:extLst>
              <a:ext uri="{FF2B5EF4-FFF2-40B4-BE49-F238E27FC236}">
                <a16:creationId xmlns:a16="http://schemas.microsoft.com/office/drawing/2014/main" id="{71EABF43-568F-32D8-E99D-41ECFFFC5CAD}"/>
              </a:ext>
            </a:extLst>
          </p:cNvPr>
          <p:cNvSpPr>
            <a:spLocks noGrp="1"/>
          </p:cNvSpPr>
          <p:nvPr>
            <p:ph type="body" idx="1"/>
          </p:nvPr>
        </p:nvSpPr>
        <p:spPr>
          <a:xfrm>
            <a:off x="6395888" y="5265198"/>
            <a:ext cx="5483524" cy="996980"/>
          </a:xfrm>
        </p:spPr>
        <p:txBody>
          <a:bodyPr vert="horz" lIns="91440" tIns="45720" rIns="91440" bIns="45720" rtlCol="0" anchor="t">
            <a:noAutofit/>
          </a:bodyPr>
          <a:lstStyle/>
          <a:p>
            <a:r>
              <a:rPr lang="tr-TR" sz="3600" err="1">
                <a:solidFill>
                  <a:schemeClr val="tx1"/>
                </a:solidFill>
                <a:latin typeface="Georgia"/>
                <a:ea typeface="+mn-lt"/>
                <a:cs typeface="+mn-lt"/>
              </a:rPr>
              <a:t>Simultaneous</a:t>
            </a:r>
            <a:r>
              <a:rPr lang="tr-TR" sz="3600" dirty="0">
                <a:solidFill>
                  <a:schemeClr val="tx1"/>
                </a:solidFill>
                <a:latin typeface="Georgia"/>
                <a:ea typeface="+mn-lt"/>
                <a:cs typeface="+mn-lt"/>
              </a:rPr>
              <a:t> Windows (2nd Motif, 1st </a:t>
            </a:r>
            <a:r>
              <a:rPr lang="tr-TR" sz="3600" dirty="0" err="1">
                <a:solidFill>
                  <a:schemeClr val="tx1"/>
                </a:solidFill>
                <a:latin typeface="Georgia"/>
                <a:ea typeface="+mn-lt"/>
                <a:cs typeface="+mn-lt"/>
              </a:rPr>
              <a:t>Part</a:t>
            </a:r>
            <a:r>
              <a:rPr lang="tr-TR" sz="3600" dirty="0">
                <a:solidFill>
                  <a:schemeClr val="tx1"/>
                </a:solidFill>
                <a:latin typeface="Georgia"/>
                <a:ea typeface="+mn-lt"/>
                <a:cs typeface="+mn-lt"/>
              </a:rPr>
              <a:t>)</a:t>
            </a:r>
            <a:endParaRPr lang="tr-TR" sz="3600">
              <a:solidFill>
                <a:schemeClr val="tx1"/>
              </a:solidFill>
              <a:latin typeface="Georgia"/>
            </a:endParaRPr>
          </a:p>
        </p:txBody>
      </p:sp>
      <p:pic>
        <p:nvPicPr>
          <p:cNvPr id="6" name="Resim 6" descr="metin, galeri, oda, sahne içeren bir resim&#10;&#10;Açıklama otomatik olarak oluşturuldu">
            <a:extLst>
              <a:ext uri="{FF2B5EF4-FFF2-40B4-BE49-F238E27FC236}">
                <a16:creationId xmlns:a16="http://schemas.microsoft.com/office/drawing/2014/main" id="{B0E0B2CC-33CA-0AF3-828C-C6EEBE6173F3}"/>
              </a:ext>
            </a:extLst>
          </p:cNvPr>
          <p:cNvPicPr>
            <a:picLocks noChangeAspect="1"/>
          </p:cNvPicPr>
          <p:nvPr/>
        </p:nvPicPr>
        <p:blipFill>
          <a:blip r:embed="rId3"/>
          <a:stretch>
            <a:fillRect/>
          </a:stretch>
        </p:blipFill>
        <p:spPr>
          <a:xfrm>
            <a:off x="454325" y="385878"/>
            <a:ext cx="5575539" cy="4490356"/>
          </a:xfrm>
          <a:prstGeom prst="rect">
            <a:avLst/>
          </a:prstGeom>
        </p:spPr>
      </p:pic>
      <p:pic>
        <p:nvPicPr>
          <p:cNvPr id="7" name="Resim 7" descr="metin, kıyafet, kumaş içeren bir resim&#10;&#10;Açıklama otomatik olarak oluşturuldu">
            <a:extLst>
              <a:ext uri="{FF2B5EF4-FFF2-40B4-BE49-F238E27FC236}">
                <a16:creationId xmlns:a16="http://schemas.microsoft.com/office/drawing/2014/main" id="{EA73345D-4062-7B3F-45E0-E01C7718BCB6}"/>
              </a:ext>
            </a:extLst>
          </p:cNvPr>
          <p:cNvPicPr>
            <a:picLocks noChangeAspect="1"/>
          </p:cNvPicPr>
          <p:nvPr/>
        </p:nvPicPr>
        <p:blipFill>
          <a:blip r:embed="rId4"/>
          <a:stretch>
            <a:fillRect/>
          </a:stretch>
        </p:blipFill>
        <p:spPr>
          <a:xfrm>
            <a:off x="7024777" y="382170"/>
            <a:ext cx="3720860" cy="4497772"/>
          </a:xfrm>
          <a:prstGeom prst="rect">
            <a:avLst/>
          </a:prstGeom>
        </p:spPr>
      </p:pic>
    </p:spTree>
    <p:extLst>
      <p:ext uri="{BB962C8B-B14F-4D97-AF65-F5344CB8AC3E}">
        <p14:creationId xmlns:p14="http://schemas.microsoft.com/office/powerpoint/2010/main" val="3841059230"/>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16</Slides>
  <Notes>0</Notes>
  <HiddenSlides>0</HiddenSlides>
  <MMClips>0</MMClips>
  <ScaleCrop>false</ScaleCrop>
  <HeadingPairs>
    <vt:vector size="4" baseType="variant">
      <vt:variant>
        <vt:lpstr>Tema</vt:lpstr>
      </vt:variant>
      <vt:variant>
        <vt:i4>1</vt:i4>
      </vt:variant>
      <vt:variant>
        <vt:lpstr>Slayt Başlıkları</vt:lpstr>
      </vt:variant>
      <vt:variant>
        <vt:i4>16</vt:i4>
      </vt:variant>
    </vt:vector>
  </HeadingPairs>
  <TitlesOfParts>
    <vt:vector size="17" baseType="lpstr">
      <vt:lpstr>DappledVTI</vt:lpstr>
      <vt:lpstr>SOYUT SANAT</vt:lpstr>
      <vt:lpstr>SOYUT SANAT NEDİR?</vt:lpstr>
      <vt:lpstr>               Temsili olmayan sanat aslında bir 20.yy icadı değildir. İslam ve Musevi geleneklerinde insanların resmedilmesinin yasak olması nedeniyle bu kültürlerde süsleme sanatları önemli derecede gelişmiştir. Bunlara örnek olarak gösterilebilecek kaligrafi ve hat sanatı da nonfigüratif sanatlardır.  Batı kültüründe de soyut tasarımların kökü eskilere dayanır. Bunlara rağmen, soyut sanat süsleme sanatlarından farklı olarak, dekoratif değil güzel sanatlar adı altında incelenir. Bunun nedeni soyut sanat eserinin kendi başına, sanatçının sadece eserin kendisine yoğunlaşmasıyla ortaya çıkmasıdır. </vt:lpstr>
      <vt:lpstr>Soyut Sanat Akımının Uygulama alanı sadece resim sanatı içinde kalmamış; biçim ve renklere sonsuz bir serbestlik tanıması nedeniyle heykeltıraşlık, mimarlık, süsleme, dekor ve kostüm gibi sanatları da etkisi altında bırakmıştır. Günlük hayatta kullandığımız eşyaların biçim ve renkleri bile soyut sanatın etkisi altında kalmıştır.</vt:lpstr>
      <vt:lpstr>          Soyut Sanat Akımının Temsilcileri:   – Wassily Kandinsky,   – Piet Mondrian,  – Robert Delaunay,  – Kazimir Maleviç,  – Jean Arp,      </vt:lpstr>
      <vt:lpstr> 1925 SARI-KIRMIZI-MAVİ  Paris'de   orijinal boyutu 127 x 200 cm'dir  tuval üzeri yağlı boya Geleneksel olarak, bileşim iki kısma ayrılır. Birincisi geometrik şekiller ve parlak renkler, ikincisi soyut şekiller ve koyu tonlarla doldurulur. Bu iki taraf farklı etkiler gösterir ve izleyici üzerindeki duygusal etkiyi arttırmak için tasarlanmıştır. Wassily Kandinsky</vt:lpstr>
      <vt:lpstr>     Kandinsky’nin biyografisini yazan Will Grohmann, Kompozisyon VIII adlı eserini şöyle tanımlar: “Ortaya çıkan denge her şeye rağmen gizemlidir veya diyebiliriz ki diğer bütün elemanlar uyum içinde ortada yer alan açıya doğru yakınlaşır. Resimlerinde müziğin etkisini gördüğümüz Wassily Kandinsky, saf bir resimsel dil yaratabilmek yönündeki kendi uğraşısını </vt:lpstr>
      <vt:lpstr>Mark Rothko,1961,ORANGE, RED, YELLOW ‘Turuncu, Sarı, KırmızI</vt:lpstr>
      <vt:lpstr>Simultanscheibe 1913  Robert Delaunay</vt:lpstr>
      <vt:lpstr> 1912 Rhythm</vt:lpstr>
      <vt:lpstr>Robert Delaunay - Eyfel Kulesi 1928 Teknik: Kağıt üzeri yağlı boya </vt:lpstr>
      <vt:lpstr>THE BLACK SQUARE ‘Siyah Kare’ Kazimir Malevich, 1915</vt:lpstr>
      <vt:lpstr>Kazimir Malevich-Süprematik Manzarada Adam, 1931</vt:lpstr>
      <vt:lpstr>Kazimir Malevich - Çamaşırcı Kadın, 1911</vt:lpstr>
      <vt:lpstr>ABSTRAKTE BILDER SERIES, ‘Soyut Görüntüler Serisi’  Gerhard Richter, 1986 </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650</cp:revision>
  <dcterms:created xsi:type="dcterms:W3CDTF">2022-10-03T15:11:35Z</dcterms:created>
  <dcterms:modified xsi:type="dcterms:W3CDTF">2022-10-04T06:27:08Z</dcterms:modified>
</cp:coreProperties>
</file>